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wmf" ContentType="image/x-wmf"/>
  <Default Extension="bin" ContentType="application/vnd.openxmlformats-officedocument.oleObject"/>
  <Default Extension="vml" ContentType="application/vnd.openxmlformats-officedocument.vmlDrawin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15.xml" ContentType="application/vnd.openxmlformats-officedocument.presentationml.slideLayout+xml"/>
  <Override PartName="/ppt/slideMasters/slideMaster3.xml" ContentType="application/vnd.openxmlformats-officedocument.presentationml.slideMaster+xml"/>
  <Override PartName="/ppt/slideMasters/theme/theme4.xml" ContentType="application/vnd.openxmlformats-officedocument.theme+xml"/>
  <Override PartName="/ppt/slideLayouts/slideLayout28.xml" ContentType="application/vnd.openxmlformats-officedocument.presentationml.slideLayout+xml"/>
  <Override PartName="/ppt/slideLayouts/slideLayout30.xml" ContentType="application/vnd.openxmlformats-officedocument.presentationml.slideLayout+xml"/>
  <Override PartName="/ppt/slideMasters/slideMaster4.xml" ContentType="application/vnd.openxmlformats-officedocument.presentationml.slideMaster+xml"/>
  <Override PartName="/ppt/slideMasters/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Masters/slideMaster5.xml" ContentType="application/vnd.openxmlformats-officedocument.presentationml.slideMaster+xml"/>
  <Override PartName="/ppt/slideMasters/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9.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Slides/notesSlide1.xml" ContentType="application/vnd.openxmlformats-officedocument.presentationml.notesSlide+xml"/>
  <Override PartName="/ppt/slides/slide12.xml" ContentType="application/vnd.openxmlformats-officedocument.presentationml.slide+xml"/>
  <Override PartName="/ppt/notesSlides/notesSlide2.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Slides/notesSlide3.xml" ContentType="application/vnd.openxmlformats-officedocument.presentationml.notesSlide+xml"/>
  <Override PartName="/ppt/slides/slide46.xml" ContentType="application/vnd.openxmlformats-officedocument.presentationml.slide+xml"/>
  <Override PartName="/ppt/notesSlides/notesSlide4.xml" ContentType="application/vnd.openxmlformats-officedocument.presentationml.notes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tableStyles.xml" ContentType="application/vnd.openxmlformats-officedocument.presentationml.tableStyles+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Slides/notesSlide5.xml" ContentType="application/vnd.openxmlformats-officedocument.presentationml.notesSlide+xml"/>
  <Override PartName="/ppt/slides/slide96.xml" ContentType="application/vnd.openxmlformats-officedocument.presentationml.slide+xml"/>
  <Override PartName="/ppt/notesSlides/notesSlide6.xml" ContentType="application/vnd.openxmlformats-officedocument.presentationml.notes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100.xml" ContentType="application/vnd.openxmlformats-officedocument.presentationml.slide+xml"/>
  <Override PartName="/ppt/notesSlides/notesSlide8.xml" ContentType="application/vnd.openxmlformats-officedocument.presentationml.notesSlide+xml"/>
  <Override PartName="/ppt/slides/slide101.xml" ContentType="application/vnd.openxmlformats-officedocument.presentationml.slide+xml"/>
  <Override PartName="/ppt/notesSlides/notesSlide9.xml" ContentType="application/vnd.openxmlformats-officedocument.presentationml.notesSlide+xml"/>
  <Override PartName="/ppt/slides/slide102.xml" ContentType="application/vnd.openxmlformats-officedocument.presentationml.slide+xml"/>
  <Override PartName="/ppt/notesSlides/notesSlide10.xml" ContentType="application/vnd.openxmlformats-officedocument.presentationml.notes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Slides/notesSlide11.xml" ContentType="application/vnd.openxmlformats-officedocument.presentationml.notesSlide+xml"/>
  <Override PartName="/ppt/slides/slide108.xml" ContentType="application/vnd.openxmlformats-officedocument.presentationml.slide+xml"/>
  <Override PartName="/ppt/notesSlides/notesSlide12.xml" ContentType="application/vnd.openxmlformats-officedocument.presentationml.notes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Masters/slideMaster6.xml" ContentType="application/vnd.openxmlformats-officedocument.presentationml.slideMaster+xml"/>
  <Override PartName="/ppt/slideMasters/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Slides/notesSlide13.xml" ContentType="application/vnd.openxmlformats-officedocument.presentationml.notes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Slides/notesSlide14.xml" ContentType="application/vnd.openxmlformats-officedocument.presentationml.notes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adad215f608447ad" /><Relationship Type="http://schemas.openxmlformats.org/package/2006/relationships/metadata/core-properties" Target="/docProps/core.xml" Id="R70c609872f354837" /><Relationship Type="http://schemas.openxmlformats.org/officeDocument/2006/relationships/extended-properties" Target="/docProps/app.xml" Id="R74afaacb044c451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544118136241496c"/>
    <p:sldMasterId id="2147483660" r:id="R33b6d5764b424628"/>
    <p:sldMasterId id="2147483672" r:id="Rc28e15f0c5954afb"/>
    <p:sldMasterId id="2147483689" r:id="Rd45a08a90c454e4d"/>
    <p:sldMasterId id="2147483701" r:id="R824cb1bf7c5a4a1a"/>
    <p:sldMasterId id="2147483713" r:id="Rda1bcac021da4749"/>
  </p:sldMasterIdLst>
  <p:notesMasterIdLst>
    <p:notesMasterId r:id="R2576087fcc5442a1"/>
  </p:notesMasterIdLst>
  <p:sldIdLst>
    <p:sldId id="256" r:id="R8ab683df25ef428f"/>
    <p:sldId id="257" r:id="Raea93b06b436439a"/>
    <p:sldId id="258" r:id="Rf54738f88b4a4237"/>
    <p:sldId id="259" r:id="R583f668f90534d27"/>
    <p:sldId id="260" r:id="Rcc753ad765364de6"/>
    <p:sldId id="261" r:id="Rdd28409d03d04a88"/>
    <p:sldId id="262" r:id="R6a14cd3d1ae0425c"/>
    <p:sldId id="263" r:id="R3055662772d24339"/>
    <p:sldId id="264" r:id="Rf138e2ea84cc4afe"/>
    <p:sldId id="265" r:id="Rb348fd424f524b63"/>
    <p:sldId id="266" r:id="R7054ab5a200d4ec6"/>
    <p:sldId id="267" r:id="R31bbb0f782af43d4"/>
    <p:sldId id="268" r:id="R65e39e031a904bcb"/>
    <p:sldId id="269" r:id="R7f74d39b16c44d63"/>
    <p:sldId id="270" r:id="R80fc32371e2641a4"/>
    <p:sldId id="271" r:id="R76eed69798004fd2"/>
    <p:sldId id="272" r:id="R06cbee07d52147ee"/>
    <p:sldId id="273" r:id="R7a8f6ed3755e492c"/>
    <p:sldId id="274" r:id="R2c23e5229a3d4604"/>
    <p:sldId id="275" r:id="Red0f7c0275e24e70"/>
    <p:sldId id="276" r:id="R617b7885a3df4829"/>
    <p:sldId id="277" r:id="R1deb05e58c234bf5"/>
    <p:sldId id="278" r:id="R1bd1a235b1174c1f"/>
    <p:sldId id="279" r:id="Re9bc2708fcb44018"/>
    <p:sldId id="280" r:id="R1ef8b4484fea4db6"/>
    <p:sldId id="281" r:id="Re276ec3a28b64fe5"/>
    <p:sldId id="282" r:id="Rbb19f7e7f0574b5d"/>
    <p:sldId id="283" r:id="Re835b79da8d847e6"/>
    <p:sldId id="284" r:id="R3a125d3f0a28474f"/>
    <p:sldId id="285" r:id="R6360549f1cb845ff"/>
    <p:sldId id="286" r:id="R7e54325c99ec42aa"/>
    <p:sldId id="287" r:id="Ra263b9368855483a"/>
    <p:sldId id="288" r:id="Ra94ccc74885240cc"/>
    <p:sldId id="289" r:id="Rdeb0239c089a4843"/>
    <p:sldId id="290" r:id="Ree12f8b20b704869"/>
    <p:sldId id="291" r:id="Rdeab29a54ca64ec3"/>
    <p:sldId id="292" r:id="R667a649c96d94160"/>
    <p:sldId id="293" r:id="R5b86ea8326c14395"/>
    <p:sldId id="294" r:id="R34c225255a9a4d69"/>
    <p:sldId id="295" r:id="Raa0f76f069154a95"/>
    <p:sldId id="296" r:id="R6cfc2774619a4d0c"/>
    <p:sldId id="297" r:id="Rcb18fa17573445c0"/>
    <p:sldId id="298" r:id="Re5a77aa7616b408a"/>
    <p:sldId id="299" r:id="Rb21d53a9ab4c4feb"/>
    <p:sldId id="300" r:id="Rc9a692fc8f324ecd"/>
    <p:sldId id="301" r:id="R9af5c30b6b2449ff"/>
    <p:sldId id="302" r:id="Rde0849ba0ed44c3d"/>
    <p:sldId id="303" r:id="R7bb673b0c7954fba"/>
    <p:sldId id="304" r:id="Rba2bad558c2041e7"/>
    <p:sldId id="305" r:id="R1a1a1dc52b7a4de3"/>
    <p:sldId id="306" r:id="R4e4fa1ad98e04527"/>
    <p:sldId id="307" r:id="R621a2482e79e4604"/>
    <p:sldId id="308" r:id="R52b31505f4eb4dc4"/>
    <p:sldId id="309" r:id="R08c56f8dac104c03"/>
    <p:sldId id="310" r:id="R44bb6464c72c433a"/>
    <p:sldId id="311" r:id="R86a1843e098a43a2"/>
    <p:sldId id="312" r:id="R8ab1cfeb1ca949ad"/>
    <p:sldId id="313" r:id="R08fc7e33dd174473"/>
    <p:sldId id="314" r:id="R4e2ca4a9c2a34cda"/>
    <p:sldId id="315" r:id="R96ef83a72af54188"/>
    <p:sldId id="316" r:id="R7e8ddc7715ad4653"/>
    <p:sldId id="317" r:id="Re930e47b89c74e41"/>
    <p:sldId id="318" r:id="R04e32ae0580a4d97"/>
    <p:sldId id="319" r:id="Ra54bb4df0157409a"/>
    <p:sldId id="320" r:id="R2eab26346f684425"/>
    <p:sldId id="321" r:id="Rf27510a58a964475"/>
    <p:sldId id="322" r:id="R859c8e34afb04c27"/>
    <p:sldId id="323" r:id="Rd65293f904234bb9"/>
    <p:sldId id="324" r:id="Rc19b8dc429f34c81"/>
    <p:sldId id="325" r:id="Rc0a67e330f3a472a"/>
    <p:sldId id="326" r:id="Re45f14b1bdcb40db"/>
    <p:sldId id="327" r:id="R15ef3f283815470a"/>
    <p:sldId id="328" r:id="Reec4b986f28b41ed"/>
    <p:sldId id="329" r:id="Rd4940fc951464682"/>
    <p:sldId id="330" r:id="R504ae9e97db940a4"/>
    <p:sldId id="331" r:id="R1ae81531dff6435d"/>
    <p:sldId id="332" r:id="R63860ede618e436a"/>
    <p:sldId id="333" r:id="R71d110b9ecae4b30"/>
    <p:sldId id="334" r:id="R41139627c6f14c5d"/>
    <p:sldId id="335" r:id="R2987f0c458634d5b"/>
    <p:sldId id="336" r:id="Rfd5379e956d34cd2"/>
    <p:sldId id="337" r:id="Re210302a0096444c"/>
    <p:sldId id="338" r:id="R16faf88bb44e491a"/>
    <p:sldId id="339" r:id="R366c3feead024083"/>
    <p:sldId id="340" r:id="Rad847e8c4aff46e5"/>
    <p:sldId id="341" r:id="R9f408906c25641b0"/>
    <p:sldId id="342" r:id="R6f4c17abde10478d"/>
    <p:sldId id="343" r:id="R93c834eb34e5401f"/>
    <p:sldId id="344" r:id="R97cdf293dc0a478e"/>
    <p:sldId id="345" r:id="R42e2e74e849b46af"/>
    <p:sldId id="346" r:id="Re26cba73bd1d490c"/>
    <p:sldId id="347" r:id="R1606bf52f08d4db4"/>
    <p:sldId id="348" r:id="R8245707efeab490d"/>
    <p:sldId id="349" r:id="R7c9e0ae86b064f37"/>
    <p:sldId id="350" r:id="R09d765411bca4f17"/>
    <p:sldId id="351" r:id="R4f90c8d5d98146a8"/>
    <p:sldId id="352" r:id="R62447690ef20460a"/>
    <p:sldId id="353" r:id="R1b40d2b481df48cc"/>
    <p:sldId id="354" r:id="Rbf5e22b210904ee0"/>
    <p:sldId id="355" r:id="R75e5398e0dd04bd1"/>
    <p:sldId id="356" r:id="R262c904cb3ac48eb"/>
    <p:sldId id="357" r:id="R198f80f5466b49e0"/>
    <p:sldId id="358" r:id="R2541bcfd6fb848ed"/>
    <p:sldId id="359" r:id="R31782ba135f9463a"/>
    <p:sldId id="360" r:id="R408c055dc0b14943"/>
    <p:sldId id="361" r:id="R1e64f80879c14343"/>
    <p:sldId id="362" r:id="R6ade2150f1ae4077"/>
    <p:sldId id="363" r:id="R23516603997a4afb"/>
    <p:sldId id="364" r:id="R2615104d1a5b4fb8"/>
    <p:sldId id="365" r:id="Rfa45987cc0684488"/>
    <p:sldId id="366" r:id="Ra9aa22c1214b4234"/>
    <p:sldId id="367" r:id="Rfe42658782a349d1"/>
    <p:sldId id="368" r:id="Rafdecd5d483348ad"/>
    <p:sldId id="369" r:id="Raef70a6b4f454784"/>
    <p:sldId id="370" r:id="R52c8d5129ee64b7d"/>
    <p:sldId id="371" r:id="Re3bd8df0233941aa"/>
    <p:sldId id="372" r:id="R87f2b54780a743e7"/>
    <p:sldId id="373" r:id="R344027a1b9864dc0"/>
    <p:sldId id="374" r:id="R687be9c2f85f428c"/>
    <p:sldId id="375" r:id="R79f8f3e6729f49f3"/>
    <p:sldId id="376" r:id="R7ef830e3c9ad4f9b"/>
    <p:sldId id="377" r:id="R55dcce88e2184e47"/>
    <p:sldId id="378" r:id="R96ddedc251924ed2"/>
    <p:sldId id="379" r:id="R5a29f35c07ca45e8"/>
    <p:sldId id="380" r:id="R31a16ddcfb4b487a"/>
    <p:sldId id="381" r:id="Rdb92c7b1c02e46fc"/>
    <p:sldId id="382" r:id="R3ea0b08f57c04ee5"/>
    <p:sldId id="383" r:id="Rf680e0d61b7345c1"/>
    <p:sldId id="384" r:id="R09b0e3af59074fe7"/>
    <p:sldId id="385" r:id="R2763b10d3ec84742"/>
    <p:sldId id="386" r:id="R9448f02112bc4ec5"/>
    <p:sldId id="387" r:id="Rda418a06cb4147a0"/>
    <p:sldId id="388" r:id="Rfbb07836b99a4ad7"/>
    <p:sldId id="389" r:id="Ra40bb0eae13849d3"/>
    <p:sldId id="390" r:id="R920bcf9273a94f83"/>
    <p:sldId id="391" r:id="R2e18ffce0d6e4b69"/>
    <p:sldId id="392" r:id="R3d8a13cc29564ab9"/>
    <p:sldId id="393" r:id="R2ed680482cf14569"/>
    <p:sldId id="394" r:id="R0a218c01af7f41e6"/>
    <p:sldId id="395" r:id="R95ca36c11e5f4cd2"/>
    <p:sldId id="396" r:id="Rb2b1fe8f5ca64c42"/>
    <p:sldId id="397" r:id="R21b0dae9f3374b70"/>
    <p:sldId id="398" r:id="R51dd8d823e0b4c86"/>
    <p:sldId id="399" r:id="R6ac3c30017bc4e41"/>
    <p:sldId id="400" r:id="R2e6cdda4df8c4dcc"/>
    <p:sldId id="401" r:id="R1e908671089b41f6"/>
    <p:sldId id="402" r:id="Rb2c67dac520e4cc5"/>
    <p:sldId id="403" r:id="R5c79c9a468b44811"/>
    <p:sldId id="404" r:id="R1eef53a9f5f04bf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notesMaster" Target="/ppt/notesMasters/notesMaster1.xml" Id="R2576087fcc5442a1" /><Relationship Type="http://schemas.openxmlformats.org/officeDocument/2006/relationships/presProps" Target="/ppt/presProps.xml" Id="R3f6bac80d6464ba8" /><Relationship Type="http://schemas.openxmlformats.org/officeDocument/2006/relationships/viewProps" Target="/ppt/viewProps.xml" Id="R043a3615ee1d4712" /><Relationship Type="http://schemas.openxmlformats.org/officeDocument/2006/relationships/slideMaster" Target="/ppt/slideMasters/slideMaster1.xml" Id="R544118136241496c" /><Relationship Type="http://schemas.openxmlformats.org/officeDocument/2006/relationships/theme" Target="/ppt/slideMasters/theme/theme2.xml" Id="R28befa79f0f749c6" /><Relationship Type="http://schemas.openxmlformats.org/officeDocument/2006/relationships/slideMaster" Target="/ppt/slideMasters/slideMaster2.xml" Id="R33b6d5764b424628" /><Relationship Type="http://schemas.openxmlformats.org/officeDocument/2006/relationships/slideMaster" Target="/ppt/slideMasters/slideMaster3.xml" Id="Rc28e15f0c5954afb" /><Relationship Type="http://schemas.openxmlformats.org/officeDocument/2006/relationships/slideMaster" Target="/ppt/slideMasters/slideMaster4.xml" Id="Rd45a08a90c454e4d" /><Relationship Type="http://schemas.openxmlformats.org/officeDocument/2006/relationships/slideMaster" Target="/ppt/slideMasters/slideMaster5.xml" Id="R824cb1bf7c5a4a1a" /><Relationship Type="http://schemas.openxmlformats.org/officeDocument/2006/relationships/slide" Target="/ppt/slides/slide1.xml" Id="R8ab683df25ef428f" /><Relationship Type="http://schemas.openxmlformats.org/officeDocument/2006/relationships/slide" Target="/ppt/slides/slide2.xml" Id="Raea93b06b436439a" /><Relationship Type="http://schemas.openxmlformats.org/officeDocument/2006/relationships/slide" Target="/ppt/slides/slide3.xml" Id="Rf54738f88b4a4237" /><Relationship Type="http://schemas.openxmlformats.org/officeDocument/2006/relationships/slide" Target="/ppt/slides/slide4.xml" Id="R583f668f90534d27" /><Relationship Type="http://schemas.openxmlformats.org/officeDocument/2006/relationships/slide" Target="/ppt/slides/slide5.xml" Id="Rcc753ad765364de6" /><Relationship Type="http://schemas.openxmlformats.org/officeDocument/2006/relationships/slide" Target="/ppt/slides/slide6.xml" Id="Rdd28409d03d04a88" /><Relationship Type="http://schemas.openxmlformats.org/officeDocument/2006/relationships/slide" Target="/ppt/slides/slide7.xml" Id="R6a14cd3d1ae0425c" /><Relationship Type="http://schemas.openxmlformats.org/officeDocument/2006/relationships/slide" Target="/ppt/slides/slide8.xml" Id="R3055662772d24339" /><Relationship Type="http://schemas.openxmlformats.org/officeDocument/2006/relationships/slide" Target="/ppt/slides/slide9.xml" Id="Rf138e2ea84cc4afe" /><Relationship Type="http://schemas.openxmlformats.org/officeDocument/2006/relationships/slide" Target="/ppt/slides/slide10.xml" Id="Rb348fd424f524b63" /><Relationship Type="http://schemas.openxmlformats.org/officeDocument/2006/relationships/slide" Target="/ppt/slides/slide11.xml" Id="R7054ab5a200d4ec6" /><Relationship Type="http://schemas.openxmlformats.org/officeDocument/2006/relationships/slide" Target="/ppt/slides/slide12.xml" Id="R31bbb0f782af43d4" /><Relationship Type="http://schemas.openxmlformats.org/officeDocument/2006/relationships/slide" Target="/ppt/slides/slide13.xml" Id="R65e39e031a904bcb" /><Relationship Type="http://schemas.openxmlformats.org/officeDocument/2006/relationships/slide" Target="/ppt/slides/slide14.xml" Id="R7f74d39b16c44d63" /><Relationship Type="http://schemas.openxmlformats.org/officeDocument/2006/relationships/slide" Target="/ppt/slides/slide15.xml" Id="R80fc32371e2641a4" /><Relationship Type="http://schemas.openxmlformats.org/officeDocument/2006/relationships/slide" Target="/ppt/slides/slide16.xml" Id="R76eed69798004fd2" /><Relationship Type="http://schemas.openxmlformats.org/officeDocument/2006/relationships/slide" Target="/ppt/slides/slide17.xml" Id="R06cbee07d52147ee" /><Relationship Type="http://schemas.openxmlformats.org/officeDocument/2006/relationships/slide" Target="/ppt/slides/slide18.xml" Id="R7a8f6ed3755e492c" /><Relationship Type="http://schemas.openxmlformats.org/officeDocument/2006/relationships/slide" Target="/ppt/slides/slide19.xml" Id="R2c23e5229a3d4604" /><Relationship Type="http://schemas.openxmlformats.org/officeDocument/2006/relationships/slide" Target="/ppt/slides/slide20.xml" Id="Red0f7c0275e24e70" /><Relationship Type="http://schemas.openxmlformats.org/officeDocument/2006/relationships/slide" Target="/ppt/slides/slide21.xml" Id="R617b7885a3df4829" /><Relationship Type="http://schemas.openxmlformats.org/officeDocument/2006/relationships/slide" Target="/ppt/slides/slide22.xml" Id="R1deb05e58c234bf5" /><Relationship Type="http://schemas.openxmlformats.org/officeDocument/2006/relationships/slide" Target="/ppt/slides/slide23.xml" Id="R1bd1a235b1174c1f" /><Relationship Type="http://schemas.openxmlformats.org/officeDocument/2006/relationships/slide" Target="/ppt/slides/slide24.xml" Id="Re9bc2708fcb44018" /><Relationship Type="http://schemas.openxmlformats.org/officeDocument/2006/relationships/slide" Target="/ppt/slides/slide25.xml" Id="R1ef8b4484fea4db6" /><Relationship Type="http://schemas.openxmlformats.org/officeDocument/2006/relationships/slide" Target="/ppt/slides/slide26.xml" Id="Re276ec3a28b64fe5" /><Relationship Type="http://schemas.openxmlformats.org/officeDocument/2006/relationships/slide" Target="/ppt/slides/slide27.xml" Id="Rbb19f7e7f0574b5d" /><Relationship Type="http://schemas.openxmlformats.org/officeDocument/2006/relationships/slide" Target="/ppt/slides/slide28.xml" Id="Re835b79da8d847e6" /><Relationship Type="http://schemas.openxmlformats.org/officeDocument/2006/relationships/slide" Target="/ppt/slides/slide29.xml" Id="R3a125d3f0a28474f" /><Relationship Type="http://schemas.openxmlformats.org/officeDocument/2006/relationships/slide" Target="/ppt/slides/slide30.xml" Id="R6360549f1cb845ff" /><Relationship Type="http://schemas.openxmlformats.org/officeDocument/2006/relationships/slide" Target="/ppt/slides/slide31.xml" Id="R7e54325c99ec42aa" /><Relationship Type="http://schemas.openxmlformats.org/officeDocument/2006/relationships/slide" Target="/ppt/slides/slide32.xml" Id="Ra263b9368855483a" /><Relationship Type="http://schemas.openxmlformats.org/officeDocument/2006/relationships/slide" Target="/ppt/slides/slide33.xml" Id="Ra94ccc74885240cc" /><Relationship Type="http://schemas.openxmlformats.org/officeDocument/2006/relationships/slide" Target="/ppt/slides/slide34.xml" Id="Rdeb0239c089a4843" /><Relationship Type="http://schemas.openxmlformats.org/officeDocument/2006/relationships/slide" Target="/ppt/slides/slide35.xml" Id="Ree12f8b20b704869" /><Relationship Type="http://schemas.openxmlformats.org/officeDocument/2006/relationships/slide" Target="/ppt/slides/slide36.xml" Id="Rdeab29a54ca64ec3" /><Relationship Type="http://schemas.openxmlformats.org/officeDocument/2006/relationships/slide" Target="/ppt/slides/slide37.xml" Id="R667a649c96d94160" /><Relationship Type="http://schemas.openxmlformats.org/officeDocument/2006/relationships/slide" Target="/ppt/slides/slide38.xml" Id="R5b86ea8326c14395" /><Relationship Type="http://schemas.openxmlformats.org/officeDocument/2006/relationships/slide" Target="/ppt/slides/slide39.xml" Id="R34c225255a9a4d69" /><Relationship Type="http://schemas.openxmlformats.org/officeDocument/2006/relationships/slide" Target="/ppt/slides/slide40.xml" Id="Raa0f76f069154a95" /><Relationship Type="http://schemas.openxmlformats.org/officeDocument/2006/relationships/slide" Target="/ppt/slides/slide41.xml" Id="R6cfc2774619a4d0c" /><Relationship Type="http://schemas.openxmlformats.org/officeDocument/2006/relationships/slide" Target="/ppt/slides/slide42.xml" Id="Rcb18fa17573445c0" /><Relationship Type="http://schemas.openxmlformats.org/officeDocument/2006/relationships/slide" Target="/ppt/slides/slide43.xml" Id="Re5a77aa7616b408a" /><Relationship Type="http://schemas.openxmlformats.org/officeDocument/2006/relationships/slide" Target="/ppt/slides/slide44.xml" Id="Rb21d53a9ab4c4feb" /><Relationship Type="http://schemas.openxmlformats.org/officeDocument/2006/relationships/slide" Target="/ppt/slides/slide45.xml" Id="Rc9a692fc8f324ecd" /><Relationship Type="http://schemas.openxmlformats.org/officeDocument/2006/relationships/slide" Target="/ppt/slides/slide46.xml" Id="R9af5c30b6b2449ff" /><Relationship Type="http://schemas.openxmlformats.org/officeDocument/2006/relationships/slide" Target="/ppt/slides/slide47.xml" Id="Rde0849ba0ed44c3d" /><Relationship Type="http://schemas.openxmlformats.org/officeDocument/2006/relationships/slide" Target="/ppt/slides/slide48.xml" Id="R7bb673b0c7954fba" /><Relationship Type="http://schemas.openxmlformats.org/officeDocument/2006/relationships/slide" Target="/ppt/slides/slide49.xml" Id="Rba2bad558c2041e7" /><Relationship Type="http://schemas.openxmlformats.org/officeDocument/2006/relationships/slide" Target="/ppt/slides/slide50.xml" Id="R1a1a1dc52b7a4de3" /><Relationship Type="http://schemas.openxmlformats.org/officeDocument/2006/relationships/slide" Target="/ppt/slides/slide51.xml" Id="R4e4fa1ad98e04527" /><Relationship Type="http://schemas.openxmlformats.org/officeDocument/2006/relationships/slide" Target="/ppt/slides/slide52.xml" Id="R621a2482e79e4604" /><Relationship Type="http://schemas.openxmlformats.org/officeDocument/2006/relationships/slide" Target="/ppt/slides/slide53.xml" Id="R52b31505f4eb4dc4" /><Relationship Type="http://schemas.openxmlformats.org/officeDocument/2006/relationships/slide" Target="/ppt/slides/slide54.xml" Id="R08c56f8dac104c03" /><Relationship Type="http://schemas.openxmlformats.org/officeDocument/2006/relationships/slide" Target="/ppt/slides/slide55.xml" Id="R44bb6464c72c433a" /><Relationship Type="http://schemas.openxmlformats.org/officeDocument/2006/relationships/slide" Target="/ppt/slides/slide56.xml" Id="R86a1843e098a43a2" /><Relationship Type="http://schemas.openxmlformats.org/officeDocument/2006/relationships/slide" Target="/ppt/slides/slide57.xml" Id="R8ab1cfeb1ca949ad" /><Relationship Type="http://schemas.openxmlformats.org/officeDocument/2006/relationships/slide" Target="/ppt/slides/slide58.xml" Id="R08fc7e33dd174473" /><Relationship Type="http://schemas.openxmlformats.org/officeDocument/2006/relationships/slide" Target="/ppt/slides/slide59.xml" Id="R4e2ca4a9c2a34cda" /><Relationship Type="http://schemas.openxmlformats.org/officeDocument/2006/relationships/slide" Target="/ppt/slides/slide60.xml" Id="R96ef83a72af54188" /><Relationship Type="http://schemas.openxmlformats.org/officeDocument/2006/relationships/slide" Target="/ppt/slides/slide61.xml" Id="R7e8ddc7715ad4653" /><Relationship Type="http://schemas.openxmlformats.org/officeDocument/2006/relationships/slide" Target="/ppt/slides/slide62.xml" Id="Re930e47b89c74e41" /><Relationship Type="http://schemas.openxmlformats.org/officeDocument/2006/relationships/slide" Target="/ppt/slides/slide63.xml" Id="R04e32ae0580a4d97" /><Relationship Type="http://schemas.openxmlformats.org/officeDocument/2006/relationships/slide" Target="/ppt/slides/slide64.xml" Id="Ra54bb4df0157409a" /><Relationship Type="http://schemas.openxmlformats.org/officeDocument/2006/relationships/slide" Target="/ppt/slides/slide65.xml" Id="R2eab26346f684425" /><Relationship Type="http://schemas.openxmlformats.org/officeDocument/2006/relationships/slide" Target="/ppt/slides/slide66.xml" Id="Rf27510a58a964475" /><Relationship Type="http://schemas.openxmlformats.org/officeDocument/2006/relationships/slide" Target="/ppt/slides/slide67.xml" Id="R859c8e34afb04c27" /><Relationship Type="http://schemas.openxmlformats.org/officeDocument/2006/relationships/slide" Target="/ppt/slides/slide68.xml" Id="Rd65293f904234bb9" /><Relationship Type="http://schemas.openxmlformats.org/officeDocument/2006/relationships/tableStyles" Target="/ppt/tableStyles.xml" Id="Rb4d07a725d504928" /><Relationship Type="http://schemas.openxmlformats.org/officeDocument/2006/relationships/slide" Target="/ppt/slides/slide69.xml" Id="Rc19b8dc429f34c81" /><Relationship Type="http://schemas.openxmlformats.org/officeDocument/2006/relationships/slide" Target="/ppt/slides/slide70.xml" Id="Rc0a67e330f3a472a" /><Relationship Type="http://schemas.openxmlformats.org/officeDocument/2006/relationships/slide" Target="/ppt/slides/slide71.xml" Id="Re45f14b1bdcb40db" /><Relationship Type="http://schemas.openxmlformats.org/officeDocument/2006/relationships/slide" Target="/ppt/slides/slide72.xml" Id="R15ef3f283815470a" /><Relationship Type="http://schemas.openxmlformats.org/officeDocument/2006/relationships/slide" Target="/ppt/slides/slide73.xml" Id="Reec4b986f28b41ed" /><Relationship Type="http://schemas.openxmlformats.org/officeDocument/2006/relationships/slide" Target="/ppt/slides/slide74.xml" Id="Rd4940fc951464682" /><Relationship Type="http://schemas.openxmlformats.org/officeDocument/2006/relationships/slide" Target="/ppt/slides/slide75.xml" Id="R504ae9e97db940a4" /><Relationship Type="http://schemas.openxmlformats.org/officeDocument/2006/relationships/slide" Target="/ppt/slides/slide76.xml" Id="R1ae81531dff6435d" /><Relationship Type="http://schemas.openxmlformats.org/officeDocument/2006/relationships/slide" Target="/ppt/slides/slide77.xml" Id="R63860ede618e436a" /><Relationship Type="http://schemas.openxmlformats.org/officeDocument/2006/relationships/slide" Target="/ppt/slides/slide78.xml" Id="R71d110b9ecae4b30" /><Relationship Type="http://schemas.openxmlformats.org/officeDocument/2006/relationships/slide" Target="/ppt/slides/slide79.xml" Id="R41139627c6f14c5d" /><Relationship Type="http://schemas.openxmlformats.org/officeDocument/2006/relationships/slide" Target="/ppt/slides/slide80.xml" Id="R2987f0c458634d5b" /><Relationship Type="http://schemas.openxmlformats.org/officeDocument/2006/relationships/slide" Target="/ppt/slides/slide81.xml" Id="Rfd5379e956d34cd2" /><Relationship Type="http://schemas.openxmlformats.org/officeDocument/2006/relationships/slide" Target="/ppt/slides/slide82.xml" Id="Re210302a0096444c" /><Relationship Type="http://schemas.openxmlformats.org/officeDocument/2006/relationships/slide" Target="/ppt/slides/slide83.xml" Id="R16faf88bb44e491a" /><Relationship Type="http://schemas.openxmlformats.org/officeDocument/2006/relationships/slide" Target="/ppt/slides/slide84.xml" Id="R366c3feead024083" /><Relationship Type="http://schemas.openxmlformats.org/officeDocument/2006/relationships/slide" Target="/ppt/slides/slide85.xml" Id="Rad847e8c4aff46e5" /><Relationship Type="http://schemas.openxmlformats.org/officeDocument/2006/relationships/slide" Target="/ppt/slides/slide86.xml" Id="R9f408906c25641b0" /><Relationship Type="http://schemas.openxmlformats.org/officeDocument/2006/relationships/slide" Target="/ppt/slides/slide87.xml" Id="R6f4c17abde10478d" /><Relationship Type="http://schemas.openxmlformats.org/officeDocument/2006/relationships/slide" Target="/ppt/slides/slide88.xml" Id="R93c834eb34e5401f" /><Relationship Type="http://schemas.openxmlformats.org/officeDocument/2006/relationships/slide" Target="/ppt/slides/slide89.xml" Id="R97cdf293dc0a478e" /><Relationship Type="http://schemas.openxmlformats.org/officeDocument/2006/relationships/slide" Target="/ppt/slides/slide90.xml" Id="R42e2e74e849b46af" /><Relationship Type="http://schemas.openxmlformats.org/officeDocument/2006/relationships/slide" Target="/ppt/slides/slide91.xml" Id="Re26cba73bd1d490c" /><Relationship Type="http://schemas.openxmlformats.org/officeDocument/2006/relationships/slide" Target="/ppt/slides/slide92.xml" Id="R1606bf52f08d4db4" /><Relationship Type="http://schemas.openxmlformats.org/officeDocument/2006/relationships/slide" Target="/ppt/slides/slide93.xml" Id="R8245707efeab490d" /><Relationship Type="http://schemas.openxmlformats.org/officeDocument/2006/relationships/slide" Target="/ppt/slides/slide94.xml" Id="R7c9e0ae86b064f37" /><Relationship Type="http://schemas.openxmlformats.org/officeDocument/2006/relationships/slide" Target="/ppt/slides/slide95.xml" Id="R09d765411bca4f17" /><Relationship Type="http://schemas.openxmlformats.org/officeDocument/2006/relationships/slide" Target="/ppt/slides/slide96.xml" Id="R4f90c8d5d98146a8" /><Relationship Type="http://schemas.openxmlformats.org/officeDocument/2006/relationships/slide" Target="/ppt/slides/slide97.xml" Id="R62447690ef20460a" /><Relationship Type="http://schemas.openxmlformats.org/officeDocument/2006/relationships/slide" Target="/ppt/slides/slide98.xml" Id="R1b40d2b481df48cc" /><Relationship Type="http://schemas.openxmlformats.org/officeDocument/2006/relationships/slide" Target="/ppt/slides/slide99.xml" Id="Rbf5e22b210904ee0" /><Relationship Type="http://schemas.openxmlformats.org/officeDocument/2006/relationships/slide" Target="/ppt/slides/slide100.xml" Id="R75e5398e0dd04bd1" /><Relationship Type="http://schemas.openxmlformats.org/officeDocument/2006/relationships/slide" Target="/ppt/slides/slide101.xml" Id="R262c904cb3ac48eb" /><Relationship Type="http://schemas.openxmlformats.org/officeDocument/2006/relationships/slide" Target="/ppt/slides/slide102.xml" Id="R198f80f5466b49e0" /><Relationship Type="http://schemas.openxmlformats.org/officeDocument/2006/relationships/slide" Target="/ppt/slides/slide103.xml" Id="R2541bcfd6fb848ed" /><Relationship Type="http://schemas.openxmlformats.org/officeDocument/2006/relationships/slide" Target="/ppt/slides/slide104.xml" Id="R31782ba135f9463a" /><Relationship Type="http://schemas.openxmlformats.org/officeDocument/2006/relationships/slide" Target="/ppt/slides/slide105.xml" Id="R408c055dc0b14943" /><Relationship Type="http://schemas.openxmlformats.org/officeDocument/2006/relationships/slide" Target="/ppt/slides/slide106.xml" Id="R1e64f80879c14343" /><Relationship Type="http://schemas.openxmlformats.org/officeDocument/2006/relationships/slide" Target="/ppt/slides/slide107.xml" Id="R6ade2150f1ae4077" /><Relationship Type="http://schemas.openxmlformats.org/officeDocument/2006/relationships/slide" Target="/ppt/slides/slide108.xml" Id="R23516603997a4afb" /><Relationship Type="http://schemas.openxmlformats.org/officeDocument/2006/relationships/slide" Target="/ppt/slides/slide109.xml" Id="R2615104d1a5b4fb8" /><Relationship Type="http://schemas.openxmlformats.org/officeDocument/2006/relationships/slide" Target="/ppt/slides/slide110.xml" Id="Rfa45987cc0684488" /><Relationship Type="http://schemas.openxmlformats.org/officeDocument/2006/relationships/slide" Target="/ppt/slides/slide111.xml" Id="Ra9aa22c1214b4234" /><Relationship Type="http://schemas.openxmlformats.org/officeDocument/2006/relationships/slide" Target="/ppt/slides/slide112.xml" Id="Rfe42658782a349d1" /><Relationship Type="http://schemas.openxmlformats.org/officeDocument/2006/relationships/slide" Target="/ppt/slides/slide113.xml" Id="Rafdecd5d483348ad" /><Relationship Type="http://schemas.openxmlformats.org/officeDocument/2006/relationships/slide" Target="/ppt/slides/slide114.xml" Id="Raef70a6b4f454784" /><Relationship Type="http://schemas.openxmlformats.org/officeDocument/2006/relationships/slideMaster" Target="/ppt/slideMasters/slideMaster6.xml" Id="Rda1bcac021da4749" /><Relationship Type="http://schemas.openxmlformats.org/officeDocument/2006/relationships/slide" Target="/ppt/slides/slide115.xml" Id="R52c8d5129ee64b7d" /><Relationship Type="http://schemas.openxmlformats.org/officeDocument/2006/relationships/slide" Target="/ppt/slides/slide116.xml" Id="Re3bd8df0233941aa" /><Relationship Type="http://schemas.openxmlformats.org/officeDocument/2006/relationships/slide" Target="/ppt/slides/slide117.xml" Id="R87f2b54780a743e7" /><Relationship Type="http://schemas.openxmlformats.org/officeDocument/2006/relationships/slide" Target="/ppt/slides/slide118.xml" Id="R344027a1b9864dc0" /><Relationship Type="http://schemas.openxmlformats.org/officeDocument/2006/relationships/slide" Target="/ppt/slides/slide119.xml" Id="R687be9c2f85f428c" /><Relationship Type="http://schemas.openxmlformats.org/officeDocument/2006/relationships/slide" Target="/ppt/slides/slide120.xml" Id="R79f8f3e6729f49f3" /><Relationship Type="http://schemas.openxmlformats.org/officeDocument/2006/relationships/slide" Target="/ppt/slides/slide121.xml" Id="R7ef830e3c9ad4f9b" /><Relationship Type="http://schemas.openxmlformats.org/officeDocument/2006/relationships/slide" Target="/ppt/slides/slide122.xml" Id="R55dcce88e2184e47" /><Relationship Type="http://schemas.openxmlformats.org/officeDocument/2006/relationships/slide" Target="/ppt/slides/slide123.xml" Id="R96ddedc251924ed2" /><Relationship Type="http://schemas.openxmlformats.org/officeDocument/2006/relationships/slide" Target="/ppt/slides/slide124.xml" Id="R5a29f35c07ca45e8" /><Relationship Type="http://schemas.openxmlformats.org/officeDocument/2006/relationships/slide" Target="/ppt/slides/slide125.xml" Id="R31a16ddcfb4b487a" /><Relationship Type="http://schemas.openxmlformats.org/officeDocument/2006/relationships/slide" Target="/ppt/slides/slide126.xml" Id="Rdb92c7b1c02e46fc" /><Relationship Type="http://schemas.openxmlformats.org/officeDocument/2006/relationships/slide" Target="/ppt/slides/slide127.xml" Id="R3ea0b08f57c04ee5" /><Relationship Type="http://schemas.openxmlformats.org/officeDocument/2006/relationships/slide" Target="/ppt/slides/slide128.xml" Id="Rf680e0d61b7345c1" /><Relationship Type="http://schemas.openxmlformats.org/officeDocument/2006/relationships/slide" Target="/ppt/slides/slide129.xml" Id="R09b0e3af59074fe7" /><Relationship Type="http://schemas.openxmlformats.org/officeDocument/2006/relationships/slide" Target="/ppt/slides/slide130.xml" Id="R2763b10d3ec84742" /><Relationship Type="http://schemas.openxmlformats.org/officeDocument/2006/relationships/slide" Target="/ppt/slides/slide131.xml" Id="R9448f02112bc4ec5" /><Relationship Type="http://schemas.openxmlformats.org/officeDocument/2006/relationships/slide" Target="/ppt/slides/slide132.xml" Id="Rda418a06cb4147a0" /><Relationship Type="http://schemas.openxmlformats.org/officeDocument/2006/relationships/slide" Target="/ppt/slides/slide133.xml" Id="Rfbb07836b99a4ad7" /><Relationship Type="http://schemas.openxmlformats.org/officeDocument/2006/relationships/slide" Target="/ppt/slides/slide134.xml" Id="Ra40bb0eae13849d3" /><Relationship Type="http://schemas.openxmlformats.org/officeDocument/2006/relationships/slide" Target="/ppt/slides/slide135.xml" Id="R920bcf9273a94f83" /><Relationship Type="http://schemas.openxmlformats.org/officeDocument/2006/relationships/slide" Target="/ppt/slides/slide136.xml" Id="R2e18ffce0d6e4b69" /><Relationship Type="http://schemas.openxmlformats.org/officeDocument/2006/relationships/slide" Target="/ppt/slides/slide137.xml" Id="R3d8a13cc29564ab9" /><Relationship Type="http://schemas.openxmlformats.org/officeDocument/2006/relationships/slide" Target="/ppt/slides/slide138.xml" Id="R2ed680482cf14569" /><Relationship Type="http://schemas.openxmlformats.org/officeDocument/2006/relationships/slide" Target="/ppt/slides/slide139.xml" Id="R0a218c01af7f41e6" /><Relationship Type="http://schemas.openxmlformats.org/officeDocument/2006/relationships/slide" Target="/ppt/slides/slide140.xml" Id="R95ca36c11e5f4cd2" /><Relationship Type="http://schemas.openxmlformats.org/officeDocument/2006/relationships/slide" Target="/ppt/slides/slide141.xml" Id="Rb2b1fe8f5ca64c42" /><Relationship Type="http://schemas.openxmlformats.org/officeDocument/2006/relationships/slide" Target="/ppt/slides/slide142.xml" Id="R21b0dae9f3374b70" /><Relationship Type="http://schemas.openxmlformats.org/officeDocument/2006/relationships/slide" Target="/ppt/slides/slide143.xml" Id="R51dd8d823e0b4c86" /><Relationship Type="http://schemas.openxmlformats.org/officeDocument/2006/relationships/slide" Target="/ppt/slides/slide144.xml" Id="R6ac3c30017bc4e41" /><Relationship Type="http://schemas.openxmlformats.org/officeDocument/2006/relationships/slide" Target="/ppt/slides/slide145.xml" Id="R2e6cdda4df8c4dcc" /><Relationship Type="http://schemas.openxmlformats.org/officeDocument/2006/relationships/slide" Target="/ppt/slides/slide146.xml" Id="R1e908671089b41f6" /><Relationship Type="http://schemas.openxmlformats.org/officeDocument/2006/relationships/slide" Target="/ppt/slides/slide147.xml" Id="Rb2c67dac520e4cc5" /><Relationship Type="http://schemas.openxmlformats.org/officeDocument/2006/relationships/slide" Target="/ppt/slides/slide148.xml" Id="R5c79c9a468b44811" /><Relationship Type="http://schemas.openxmlformats.org/officeDocument/2006/relationships/slide" Target="/ppt/slides/slide149.xml" Id="R1eef53a9f5f04bf6" /></Relationships>
</file>

<file path=ppt/drawings/_rels/vmldrawing.vml.rels>&#65279;<?xml version="1.0" encoding="utf-8"?><Relationships xmlns="http://schemas.openxmlformats.org/package/2006/relationships"><Relationship Type="http://schemas.openxmlformats.org/officeDocument/2006/relationships/image" Target="/ppt/media/image4.png" Id="R2954af265bff4313" /><Relationship Type="http://schemas.openxmlformats.org/officeDocument/2006/relationships/image" Target="/ppt/media/image5.png" Id="R9aa82143ef504d74" /><Relationship Type="http://schemas.openxmlformats.org/officeDocument/2006/relationships/image" Target="/ppt/media/image6.png" Id="R1b63641fed4e4619"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2890869ba7db4ee6"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DAE3AB-F8F6-42A3-AF82-835F1D5A3CEB}" type="datetimeFigureOut">
              <a:rPr lang="en-US"/>
              <a:pPr/>
              <a:t>9/15/2025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07E13D-EE21-4C8C-9E60-DC47DA5D2D3D}" type="slidenum">
              <a:rPr lang="en-IN"/>
              <a:pPr/>
              <a:t>‹#›</a:t>
            </a:fld>
            <a:endParaRPr lang="en-IN"/>
          </a:p>
        </p:txBody>
      </p:sp>
    </p:spTree>
    <p:extLst>
      <p:ext uri="{BB962C8B-B14F-4D97-AF65-F5344CB8AC3E}">
        <p14:creationId xmlns:p14="http://schemas.microsoft.com/office/powerpoint/2010/main" val="2635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notesSlides/_rels/notesSlide1.xml.rels>&#65279;<?xml version="1.0" encoding="utf-8"?><Relationships xmlns="http://schemas.openxmlformats.org/package/2006/relationships"><Relationship Type="http://schemas.openxmlformats.org/officeDocument/2006/relationships/slide" Target="/ppt/slides/slide11.xml" Id="R237abab83538450f" /><Relationship Type="http://schemas.openxmlformats.org/officeDocument/2006/relationships/notesMaster" Target="/ppt/notesMasters/notesMaster1.xml" Id="Rc95182a2949d47fd" /></Relationships>
</file>

<file path=ppt/notesSlides/_rels/notesSlide10.xml.rels>&#65279;<?xml version="1.0" encoding="utf-8"?><Relationships xmlns="http://schemas.openxmlformats.org/package/2006/relationships"><Relationship Type="http://schemas.openxmlformats.org/officeDocument/2006/relationships/slide" Target="/ppt/slides/slide102.xml" Id="Rb9174bb3af824dee" /><Relationship Type="http://schemas.openxmlformats.org/officeDocument/2006/relationships/notesMaster" Target="/ppt/notesMasters/notesMaster1.xml" Id="R587c8d0ee5164114" /></Relationships>
</file>

<file path=ppt/notesSlides/_rels/notesSlide11.xml.rels>&#65279;<?xml version="1.0" encoding="utf-8"?><Relationships xmlns="http://schemas.openxmlformats.org/package/2006/relationships"><Relationship Type="http://schemas.openxmlformats.org/officeDocument/2006/relationships/slide" Target="/ppt/slides/slide107.xml" Id="R7140ee3e5b6c4b61" /><Relationship Type="http://schemas.openxmlformats.org/officeDocument/2006/relationships/notesMaster" Target="/ppt/notesMasters/notesMaster1.xml" Id="R1a74d8a09eb44b68" /></Relationships>
</file>

<file path=ppt/notesSlides/_rels/notesSlide12.xml.rels>&#65279;<?xml version="1.0" encoding="utf-8"?><Relationships xmlns="http://schemas.openxmlformats.org/package/2006/relationships"><Relationship Type="http://schemas.openxmlformats.org/officeDocument/2006/relationships/slide" Target="/ppt/slides/slide108.xml" Id="Rdb789fd40f624d3b" /><Relationship Type="http://schemas.openxmlformats.org/officeDocument/2006/relationships/notesMaster" Target="/ppt/notesMasters/notesMaster1.xml" Id="R6d9a73b8122d4f67" /></Relationships>
</file>

<file path=ppt/notesSlides/_rels/notesSlide13.xml.rels>&#65279;<?xml version="1.0" encoding="utf-8"?><Relationships xmlns="http://schemas.openxmlformats.org/package/2006/relationships"><Relationship Type="http://schemas.openxmlformats.org/officeDocument/2006/relationships/slide" Target="/ppt/slides/slide128.xml" Id="R38728e2421074547" /><Relationship Type="http://schemas.openxmlformats.org/officeDocument/2006/relationships/notesMaster" Target="/ppt/notesMasters/notesMaster1.xml" Id="Re9c70ebdf4904eec" /></Relationships>
</file>

<file path=ppt/notesSlides/_rels/notesSlide14.xml.rels>&#65279;<?xml version="1.0" encoding="utf-8"?><Relationships xmlns="http://schemas.openxmlformats.org/package/2006/relationships"><Relationship Type="http://schemas.openxmlformats.org/officeDocument/2006/relationships/slide" Target="/ppt/slides/slide132.xml" Id="R45a427849b044f24" /><Relationship Type="http://schemas.openxmlformats.org/officeDocument/2006/relationships/notesMaster" Target="/ppt/notesMasters/notesMaster1.xml" Id="R315f5615279940c6" /></Relationships>
</file>

<file path=ppt/notesSlides/_rels/notesSlide2.xml.rels>&#65279;<?xml version="1.0" encoding="utf-8"?><Relationships xmlns="http://schemas.openxmlformats.org/package/2006/relationships"><Relationship Type="http://schemas.openxmlformats.org/officeDocument/2006/relationships/slide" Target="/ppt/slides/slide12.xml" Id="R99d89ea2cfd94fa6" /><Relationship Type="http://schemas.openxmlformats.org/officeDocument/2006/relationships/notesMaster" Target="/ppt/notesMasters/notesMaster1.xml" Id="Rf87d7c90e1804a03" /></Relationships>
</file>

<file path=ppt/notesSlides/_rels/notesSlide3.xml.rels>&#65279;<?xml version="1.0" encoding="utf-8"?><Relationships xmlns="http://schemas.openxmlformats.org/package/2006/relationships"><Relationship Type="http://schemas.openxmlformats.org/officeDocument/2006/relationships/slide" Target="/ppt/slides/slide45.xml" Id="R4d414a558209484b" /><Relationship Type="http://schemas.openxmlformats.org/officeDocument/2006/relationships/notesMaster" Target="/ppt/notesMasters/notesMaster1.xml" Id="Rdafd35c1d8c043b6" /></Relationships>
</file>

<file path=ppt/notesSlides/_rels/notesSlide4.xml.rels>&#65279;<?xml version="1.0" encoding="utf-8"?><Relationships xmlns="http://schemas.openxmlformats.org/package/2006/relationships"><Relationship Type="http://schemas.openxmlformats.org/officeDocument/2006/relationships/slide" Target="/ppt/slides/slide46.xml" Id="R4736704a87cd4bb7" /><Relationship Type="http://schemas.openxmlformats.org/officeDocument/2006/relationships/notesMaster" Target="/ppt/notesMasters/notesMaster1.xml" Id="R84472912f9fe4f4f" /></Relationships>
</file>

<file path=ppt/notesSlides/_rels/notesSlide5.xml.rels>&#65279;<?xml version="1.0" encoding="utf-8"?><Relationships xmlns="http://schemas.openxmlformats.org/package/2006/relationships"><Relationship Type="http://schemas.openxmlformats.org/officeDocument/2006/relationships/slide" Target="/ppt/slides/slide95.xml" Id="R9460f99bad6d4b7d" /><Relationship Type="http://schemas.openxmlformats.org/officeDocument/2006/relationships/notesMaster" Target="/ppt/notesMasters/notesMaster1.xml" Id="Rf55eb36552ea4dbb" /></Relationships>
</file>

<file path=ppt/notesSlides/_rels/notesSlide6.xml.rels>&#65279;<?xml version="1.0" encoding="utf-8"?><Relationships xmlns="http://schemas.openxmlformats.org/package/2006/relationships"><Relationship Type="http://schemas.openxmlformats.org/officeDocument/2006/relationships/slide" Target="/ppt/slides/slide96.xml" Id="R5a49373ac8c14128" /><Relationship Type="http://schemas.openxmlformats.org/officeDocument/2006/relationships/notesMaster" Target="/ppt/notesMasters/notesMaster1.xml" Id="R487b8b09cfc54dcf" /></Relationships>
</file>

<file path=ppt/notesSlides/_rels/notesSlide7.xml.rels>&#65279;<?xml version="1.0" encoding="utf-8"?><Relationships xmlns="http://schemas.openxmlformats.org/package/2006/relationships"><Relationship Type="http://schemas.openxmlformats.org/officeDocument/2006/relationships/slide" Target="/ppt/slides/slide99.xml" Id="Rcd00f8221310402c" /><Relationship Type="http://schemas.openxmlformats.org/officeDocument/2006/relationships/notesMaster" Target="/ppt/notesMasters/notesMaster1.xml" Id="Rfd604841349a47da" /></Relationships>
</file>

<file path=ppt/notesSlides/_rels/notesSlide8.xml.rels>&#65279;<?xml version="1.0" encoding="utf-8"?><Relationships xmlns="http://schemas.openxmlformats.org/package/2006/relationships"><Relationship Type="http://schemas.openxmlformats.org/officeDocument/2006/relationships/slide" Target="/ppt/slides/slide100.xml" Id="Rf3a19a398e9343c2" /><Relationship Type="http://schemas.openxmlformats.org/officeDocument/2006/relationships/notesMaster" Target="/ppt/notesMasters/notesMaster1.xml" Id="Rb856b885872840a4" /></Relationships>
</file>

<file path=ppt/notesSlides/_rels/notesSlide9.xml.rels>&#65279;<?xml version="1.0" encoding="utf-8"?><Relationships xmlns="http://schemas.openxmlformats.org/package/2006/relationships"><Relationship Type="http://schemas.openxmlformats.org/officeDocument/2006/relationships/slide" Target="/ppt/slides/slide101.xml" Id="R8ef42f54d65e42f1" /><Relationship Type="http://schemas.openxmlformats.org/officeDocument/2006/relationships/notesMaster" Target="/ppt/notesMasters/notesMaster1.xml" Id="Ree3282ff0a414c47"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AD00C37-1261-443C-A7E1-D7D1557C71D3}" type="slidenum">
              <a:rPr lang="en-AU">
                <a:latin typeface="Arial" pitchFamily="34" charset="0"/>
              </a:rPr>
              <a:pPr/>
              <a:t>11</a:t>
            </a:fld>
            <a:endParaRPr lang="en-AU">
              <a:latin typeface="Arial"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AU">
                <a:latin typeface="Arial" pitchFamily="34" charset="0"/>
              </a:rPr>
              <a:t>RSA is the best known, and by far the most widely used general public key encryption algorithm.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5B00B2-B51E-4EE5-A69B-F6A2D8930B03}" type="slidenum">
              <a:rPr lang="en-AU"/>
              <a:pPr/>
              <a:t>12</a:t>
            </a:fld>
            <a:endParaRPr lang="en-AU"/>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AU"/>
              <a:t>If the data is only available a bit/byte at a time (eg. terminal session, sensor value etc), then must use some other approach to encrypting it, so as not to delay the info. Idea here is to use the block cipher essentially as a </a:t>
            </a:r>
            <a:r>
              <a:rPr lang="en-AU" b="1"/>
              <a:t>pseudo-random number</a:t>
            </a:r>
            <a:r>
              <a:rPr lang="en-AU"/>
              <a:t> generator (see stream cipher lecture later) and to combine these "random" bits with the message. Note as mentioned before, XOR is an easily inverted operator (just XOR with same thing again to undo). Again start with an IV to get things going, then use the ciphertext as the next input. As originally defined, idea was to "consume" as much of the "random" output as needed for each message unit (bit/byte) before "bumping" bits out of the buffer and re-encrypting. This is wasteful though, and slows the encryption down as more encryptions are needed. An alternate way to think of it is to generate a block of "random" bits, consume them as message bits/bytes arrive, and when they're used up, only then feed a full block of ciphertext back. This is CFB-64 mode, the most efficient. This is the usual choice for quantities of stream oriented data, and for authentication use.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F31C7-9FEE-4BEC-B95C-B4AB111CFB77}" type="slidenum">
              <a:rPr lang="en-AU"/>
              <a:pPr/>
              <a:t>17</a:t>
            </a:fld>
            <a:endParaRPr lang="en-AU"/>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t>Stallings Fig 3-13.</a:t>
            </a:r>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2552DD-3DB3-40E9-AB64-5D7CFFE4C44B}" type="slidenum">
              <a:rPr lang="en-AU"/>
              <a:pPr/>
              <a:t>18</a:t>
            </a:fld>
            <a:endParaRPr lang="en-AU"/>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AU"/>
              <a:t>CFB is the usual stream mode. As long as can keep up with the input, doing encryptions every 8 bytes. A possible problem is that if its used over a "noisy" link, then any corrupted bit will destroy values in the current and next blocks (since the current block feeds as input to create the random bits for the next). So either must use over a reliable network transport layer (pretty usual) or use OFB.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smit</a:t>
            </a:r>
            <a:endParaRPr lang="en-IN" dirty="0"/>
          </a:p>
        </p:txBody>
      </p:sp>
      <p:sp>
        <p:nvSpPr>
          <p:cNvPr id="4" name="Slide Number Placeholder 3"/>
          <p:cNvSpPr>
            <a:spLocks noGrp="1"/>
          </p:cNvSpPr>
          <p:nvPr>
            <p:ph type="sldNum" sz="quarter" idx="10"/>
          </p:nvPr>
        </p:nvSpPr>
        <p:spPr/>
        <p:txBody>
          <a:bodyPr/>
          <a:lstStyle/>
          <a:p>
            <a:fld id="{0505E8E9-71BE-433E-87B0-7D95E52BCF72}" type="slidenum">
              <a:rPr lang="en-IN"/>
              <a:pPr/>
              <a:t>14</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505E8E9-71BE-433E-87B0-7D95E52BCF72}" type="slidenum">
              <a:rPr lang="en-IN"/>
              <a:pPr/>
              <a:t>18</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995B100-E82C-4118-93E0-BB9DC1321389}" type="slidenum">
              <a:rPr lang="en-US"/>
              <a:pPr/>
              <a:t>12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7F6D4-2ACD-42BA-878B-1EE37256C846}" type="slidenum">
              <a:rPr lang="en-US"/>
              <a:pPr/>
              <a:t>1</a:t>
            </a:fld>
            <a:endParaRPr lang="en-US" dirty="0"/>
          </a:p>
        </p:txBody>
      </p:sp>
    </p:spTree>
    <p:extLst>
      <p:ext uri="{BB962C8B-B14F-4D97-AF65-F5344CB8AC3E}">
        <p14:creationId xmlns:p14="http://schemas.microsoft.com/office/powerpoint/2010/main" val="226531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7F6D4-2ACD-42BA-878B-1EE37256C846}" type="slidenum">
              <a:rPr lang="en-US"/>
              <a:pPr/>
              <a:t>2</a:t>
            </a:fld>
            <a:endParaRPr lang="en-US" dirty="0"/>
          </a:p>
        </p:txBody>
      </p:sp>
    </p:spTree>
    <p:extLst>
      <p:ext uri="{BB962C8B-B14F-4D97-AF65-F5344CB8AC3E}">
        <p14:creationId xmlns:p14="http://schemas.microsoft.com/office/powerpoint/2010/main" val="3594634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022587-214F-4BFE-93E0-AA7FCAF6D6EB}" type="slidenum">
              <a:rPr lang="en-AU"/>
              <a:pPr/>
              <a:t>5</a:t>
            </a:fld>
            <a:endParaRPr lang="en-AU"/>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AU" i="1"/>
              <a:t>ECB is the simplest of the modes, where each block is en/decrypted independently of all the other blocks, and is used when only a single block of info needs to be sent (eg. a session key encrypted using a master key)</a:t>
            </a:r>
            <a:r>
              <a:rPr lang="en-AU"/>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1BEC5-4C9C-4678-A576-A360C310F3AD}" type="slidenum">
              <a:rPr lang="en-AU"/>
              <a:pPr/>
              <a:t>6</a:t>
            </a:fld>
            <a:endParaRPr lang="en-AU"/>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en-US"/>
              <a:t>Stallings Fig 3-11.</a:t>
            </a:r>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07EE9F-DAEB-40C5-A027-45645550B49C}" type="slidenum">
              <a:rPr lang="en-AU"/>
              <a:pPr/>
              <a:t>9</a:t>
            </a:fld>
            <a:endParaRPr lang="en-AU"/>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r>
              <a:rPr lang="en-AU"/>
              <a:t>To overcome the problems of repetitions and order independence in ECB, want some way of making the ciphertext dependent on </a:t>
            </a:r>
            <a:r>
              <a:rPr lang="en-AU" b="1"/>
              <a:t>all</a:t>
            </a:r>
            <a:r>
              <a:rPr lang="en-AU"/>
              <a:t> blocks before it. This is what CBC gives us, by combining the previous ciphertext block with the current message block before encrypting. To start the process, use an Initial Value (IV), which is usually well known (often all 0's), or otherwise is sent, ECB encrypted, just before starting CBC use. CBC mode is applicable whenever large amounts of data need to be sent securely, provided that its available in advance (eg email, FTP, web etc)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7025F-2F54-46F3-9674-043D7DBE42A6}" type="slidenum">
              <a:rPr lang="en-AU"/>
              <a:pPr/>
              <a:t>10</a:t>
            </a:fld>
            <a:endParaRPr lang="en-AU"/>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r>
              <a:rPr lang="en-US"/>
              <a:t>Stallings Fig 3-12.</a:t>
            </a:r>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4B2CA4-E290-416C-9733-3F7EEE6113A8}" type="slidenum">
              <a:rPr lang="en-AU"/>
              <a:pPr/>
              <a:t>11</a:t>
            </a:fld>
            <a:endParaRPr lang="en-AU"/>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n-US"/>
              <a:t>CBC is the generally used block mode. The chaining provides an avalanche effect, which means the encrypted message</a:t>
            </a:r>
          </a:p>
          <a:p>
            <a:r>
              <a:rPr lang="en-US"/>
              <a:t>cannot be changed or rearranged without totally destroying the subsequent data.</a:t>
            </a:r>
            <a:endParaRPr lang="en-AU"/>
          </a:p>
          <a:p>
            <a:endParaRPr lang="en-AU"/>
          </a:p>
          <a:p>
            <a:r>
              <a:rPr lang="en-AU"/>
              <a:t>One issue is how to handle the last block, which may well not be complete. In general have to pad this block (typically with 0's), and then must recognise padding at other end - may be obvious (eg in text the 0 value should usually not occur), or otherwise must explicitly have the last byte as a count of how much padding was used (including the count). Note that if this is done, if the last block IS an even multiple of 8 bytes, will have to add an extra block, all padding so as to have a count in the last byte. </a:t>
            </a:r>
          </a:p>
        </p:txBody>
      </p:sp>
    </p:spTree>
  </p:cSld>
  <p:clrMapOvr>
    <a:masterClrMapping/>
  </p:clrMapOvr>
</p:notes>
</file>

<file path=ppt/slideLayouts/_rels/slideLayout15.xml.rels>&#65279;<?xml version="1.0" encoding="utf-8"?><Relationships xmlns="http://schemas.openxmlformats.org/package/2006/relationships"><Relationship Type="http://schemas.openxmlformats.org/officeDocument/2006/relationships/slideMaster" Target="/ppt/slideMasters/slideMaster2.xml" Id="R530907b66cec4837"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3.xml" Id="R2b1d3f0c0ec540b8" /></Relationships>
</file>

<file path=ppt/slideLayouts/_rels/slideLayout30.xml.rels>&#65279;<?xml version="1.0" encoding="utf-8"?><Relationships xmlns="http://schemas.openxmlformats.org/package/2006/relationships"><Relationship Type="http://schemas.openxmlformats.org/officeDocument/2006/relationships/slideMaster" Target="/ppt/slideMasters/slideMaster3.xml" Id="R58df2490a63c42aa"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d679ead68a174741" /></Relationships>
</file>

<file path=ppt/slideLayouts/_rels/slideLayout42.xml.rels>&#65279;<?xml version="1.0" encoding="utf-8"?><Relationships xmlns="http://schemas.openxmlformats.org/package/2006/relationships"><Relationship Type="http://schemas.openxmlformats.org/officeDocument/2006/relationships/slideMaster" Target="/ppt/slideMasters/slideMaster4.xml" Id="Rac91db4229254648" /></Relationships>
</file>

<file path=ppt/slideLayouts/_rels/slideLayout43.xml.rels>&#65279;<?xml version="1.0" encoding="utf-8"?><Relationships xmlns="http://schemas.openxmlformats.org/package/2006/relationships"><Relationship Type="http://schemas.openxmlformats.org/officeDocument/2006/relationships/slideMaster" Target="/ppt/slideMasters/slideMaster4.xml" Id="R033837ea496a49dc"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c1e8476391784f83" /></Relationships>
</file>

<file path=ppt/slideLayouts/_rels/slideLayout53.xml.rels>&#65279;<?xml version="1.0" encoding="utf-8"?><Relationships xmlns="http://schemas.openxmlformats.org/package/2006/relationships"><Relationship Type="http://schemas.openxmlformats.org/officeDocument/2006/relationships/slideMaster" Target="/ppt/slideMasters/slideMaster5.xml" Id="Ra2695706427049b8" /></Relationships>
</file>

<file path=ppt/slideLayouts/_rels/slideLayout54.xml.rels>&#65279;<?xml version="1.0" encoding="utf-8"?><Relationships xmlns="http://schemas.openxmlformats.org/package/2006/relationships"><Relationship Type="http://schemas.openxmlformats.org/officeDocument/2006/relationships/slideMaster" Target="/ppt/slideMasters/slideMaster5.xml" Id="R3fa80d3b70174b10" /></Relationships>
</file>

<file path=ppt/slideLayouts/_rels/slideLayout59.xml.rels>&#65279;<?xml version="1.0" encoding="utf-8"?><Relationships xmlns="http://schemas.openxmlformats.org/package/2006/relationships"><Relationship Type="http://schemas.openxmlformats.org/officeDocument/2006/relationships/slideMaster" Target="/ppt/slideMasters/slideMaster5.xml" Id="R71e077ffa6934775" /></Relationships>
</file>

<file path=ppt/slideLayouts/_rels/slideLayout64.xml.rels>&#65279;<?xml version="1.0" encoding="utf-8"?><Relationships xmlns="http://schemas.openxmlformats.org/package/2006/relationships"><Relationship Type="http://schemas.openxmlformats.org/officeDocument/2006/relationships/slideMaster" Target="/ppt/slideMasters/slideMaster6.xml" Id="Re6a0fdce16ca4c61" /></Relationships>
</file>

<file path=ppt/slideLayouts/_rels/slideLayout65.xml.rels>&#65279;<?xml version="1.0" encoding="utf-8"?><Relationships xmlns="http://schemas.openxmlformats.org/package/2006/relationships"><Relationship Type="http://schemas.openxmlformats.org/officeDocument/2006/relationships/slideMaster" Target="/ppt/slideMasters/slideMaster6.xml" Id="R81d2a2892f9b4f7b" /></Relationships>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CF7D-91A9-2CFD-6D22-5BAE51B754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15BD1D-C2F6-D478-790D-7C2261960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AED259-38E9-452B-D7F1-657A02B91A47}"/>
              </a:ext>
            </a:extLst>
          </p:cNvPr>
          <p:cNvSpPr>
            <a:spLocks noGrp="1"/>
          </p:cNvSpPr>
          <p:nvPr>
            <p:ph type="dt" sz="half" idx="10"/>
          </p:nvPr>
        </p:nvSpPr>
        <p:spPr/>
        <p:txBody>
          <a:bodyPr/>
          <a:lstStyle/>
          <a:p>
            <a:fld id="{CDDE9F93-5C82-4ADD-A2AB-A288006FD41D}" type="datetimeFigureOut">
              <a:rPr lang="en-IN"/>
              <a:t>22-09-2025</a:t>
            </a:fld>
            <a:endParaRPr lang="en-IN"/>
          </a:p>
        </p:txBody>
      </p:sp>
      <p:sp>
        <p:nvSpPr>
          <p:cNvPr id="5" name="Footer Placeholder 4">
            <a:extLst>
              <a:ext uri="{FF2B5EF4-FFF2-40B4-BE49-F238E27FC236}">
                <a16:creationId xmlns:a16="http://schemas.microsoft.com/office/drawing/2014/main" id="{3F4147A7-BBAA-F463-DB8E-8CE258D21E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623875-C8D7-B395-A7F3-94D4DD2E4153}"/>
              </a:ext>
            </a:extLst>
          </p:cNvPr>
          <p:cNvSpPr>
            <a:spLocks noGrp="1"/>
          </p:cNvSpPr>
          <p:nvPr>
            <p:ph type="sldNum" sz="quarter" idx="12"/>
          </p:nvPr>
        </p:nvSpPr>
        <p:spPr/>
        <p:txBody>
          <a:bodyPr/>
          <a:lstStyle/>
          <a:p>
            <a:fld id="{17401C08-D87E-4527-998E-7AA890A2C93D}" type="slidenum">
              <a:rPr lang="en-IN"/>
              <a:t>‹#›</a:t>
            </a:fld>
            <a:endParaRPr lang="en-IN"/>
          </a:p>
        </p:txBody>
      </p:sp>
    </p:spTree>
    <p:extLst>
      <p:ext uri="{BB962C8B-B14F-4D97-AF65-F5344CB8AC3E}">
        <p14:creationId xmlns:p14="http://schemas.microsoft.com/office/powerpoint/2010/main" val="2333426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330D98-B080-4507-A272-C8C00B42AB9D}" type="datetime1">
              <a:rPr lang="en-US"/>
              <a:pPr/>
              <a:t>11/22/2024</a:t>
            </a:fld>
            <a:endParaRPr lang="en-US"/>
          </a:p>
        </p:txBody>
      </p:sp>
      <p:sp>
        <p:nvSpPr>
          <p:cNvPr id="5" name="Footer Placeholder 4"/>
          <p:cNvSpPr>
            <a:spLocks noGrp="1"/>
          </p:cNvSpPr>
          <p:nvPr>
            <p:ph type="ftr" sz="quarter" idx="11"/>
          </p:nvPr>
        </p:nvSpPr>
        <p:spPr/>
        <p:txBody>
          <a:bodyPr/>
          <a:lstStyle/>
          <a:p>
            <a:r>
              <a:rPr lang="en-US"/>
              <a:t>Created by Mr. Sumit Patel</a:t>
            </a:r>
            <a:endParaRPr lang="en-US"/>
          </a:p>
        </p:txBody>
      </p:sp>
      <p:sp>
        <p:nvSpPr>
          <p:cNvPr id="6" name="Slide Number Placeholder 5"/>
          <p:cNvSpPr>
            <a:spLocks noGrp="1"/>
          </p:cNvSpPr>
          <p:nvPr>
            <p:ph type="sldNum" sz="quarter" idx="12"/>
          </p:nvPr>
        </p:nvSpPr>
        <p:spPr/>
        <p:txBody>
          <a:bodyPr/>
          <a:lstStyle/>
          <a:p>
            <a:fld id="{7B483DCC-D219-438B-BA12-73F71A1F6767}" type="slidenum">
              <a:rPr lang="en-US"/>
              <a:pPr/>
              <a:t>‹#›</a:t>
            </a:fld>
            <a:endParaRPr lang="en-US"/>
          </a:p>
        </p:txBody>
      </p:sp>
    </p:spTree>
    <p:extLst>
      <p:ext uri="{BB962C8B-B14F-4D97-AF65-F5344CB8AC3E}">
        <p14:creationId xmlns:p14="http://schemas.microsoft.com/office/powerpoint/2010/main" val="2523777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00A658-EDE2-457E-873B-7FB07AC7905B}" type="datetime1">
              <a:rPr lang="en-US"/>
              <a:pPr/>
              <a:t>11/22/2024</a:t>
            </a:fld>
            <a:endParaRPr lang="en-US"/>
          </a:p>
        </p:txBody>
      </p:sp>
      <p:sp>
        <p:nvSpPr>
          <p:cNvPr id="5" name="Footer Placeholder 4"/>
          <p:cNvSpPr>
            <a:spLocks noGrp="1"/>
          </p:cNvSpPr>
          <p:nvPr>
            <p:ph type="ftr" sz="quarter" idx="11"/>
          </p:nvPr>
        </p:nvSpPr>
        <p:spPr/>
        <p:txBody>
          <a:bodyPr/>
          <a:lstStyle/>
          <a:p>
            <a:r>
              <a:rPr lang="en-US"/>
              <a:t>Created by Mr. Sumit Patel</a:t>
            </a:r>
            <a:endParaRPr lang="en-US"/>
          </a:p>
        </p:txBody>
      </p:sp>
      <p:sp>
        <p:nvSpPr>
          <p:cNvPr id="6" name="Slide Number Placeholder 5"/>
          <p:cNvSpPr>
            <a:spLocks noGrp="1"/>
          </p:cNvSpPr>
          <p:nvPr>
            <p:ph type="sldNum" sz="quarter" idx="12"/>
          </p:nvPr>
        </p:nvSpPr>
        <p:spPr/>
        <p:txBody>
          <a:bodyPr/>
          <a:lstStyle/>
          <a:p>
            <a:fld id="{7B483DCC-D219-438B-BA12-73F71A1F6767}" type="slidenum">
              <a:rPr lang="en-US"/>
              <a:pPr/>
              <a:t>‹#›</a:t>
            </a:fld>
            <a:endParaRPr lang="en-US"/>
          </a:p>
        </p:txBody>
      </p:sp>
    </p:spTree>
    <p:extLst>
      <p:ext uri="{BB962C8B-B14F-4D97-AF65-F5344CB8AC3E}">
        <p14:creationId xmlns:p14="http://schemas.microsoft.com/office/powerpoint/2010/main" val="30554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2392A6D-DCA3-4A34-ABC0-BAD943C934EE}" type="datetimeFigureOut">
              <a:rPr lang="en-US"/>
              <a:pPr/>
              <a:t>9/15/2025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6B3D88-8C5C-4409-8CE1-BC7F55C5A220}" type="slidenum">
              <a:rPr lang="en-IN"/>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6341-3980-CED5-2C49-2E539EFF2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4576CC-1BC2-CFF8-B08F-750F581F59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B9C899-49E5-008A-E2B5-7E76FB66AA36}"/>
              </a:ext>
            </a:extLst>
          </p:cNvPr>
          <p:cNvSpPr>
            <a:spLocks noGrp="1"/>
          </p:cNvSpPr>
          <p:nvPr>
            <p:ph type="dt" sz="half" idx="10"/>
          </p:nvPr>
        </p:nvSpPr>
        <p:spPr/>
        <p:txBody>
          <a:bodyPr/>
          <a:lstStyle/>
          <a:p>
            <a:fld id="{3718C2EE-32F1-4D16-9AC1-B25017481714}" type="datetimeFigureOut">
              <a:rPr lang="en-IN"/>
              <a:t>28-08-2025</a:t>
            </a:fld>
            <a:endParaRPr lang="en-IN"/>
          </a:p>
        </p:txBody>
      </p:sp>
      <p:sp>
        <p:nvSpPr>
          <p:cNvPr id="5" name="Footer Placeholder 4">
            <a:extLst>
              <a:ext uri="{FF2B5EF4-FFF2-40B4-BE49-F238E27FC236}">
                <a16:creationId xmlns:a16="http://schemas.microsoft.com/office/drawing/2014/main" id="{3182B593-7E04-0E16-FF63-7C44444F9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077E0C-C35C-3F16-7E1B-CF4E36BCA8C2}"/>
              </a:ext>
            </a:extLst>
          </p:cNvPr>
          <p:cNvSpPr>
            <a:spLocks noGrp="1"/>
          </p:cNvSpPr>
          <p:nvPr>
            <p:ph type="sldNum" sz="quarter" idx="12"/>
          </p:nvPr>
        </p:nvSpPr>
        <p:spPr/>
        <p:txBody>
          <a:bodyPr/>
          <a:lstStyle/>
          <a:p>
            <a:fld id="{A4D56E48-9616-4C1C-A401-DAEE9E6B9361}" type="slidenum">
              <a:rPr lang="en-IN"/>
              <a:t>‹#›</a:t>
            </a:fld>
            <a:endParaRPr lang="en-IN"/>
          </a:p>
        </p:txBody>
      </p:sp>
    </p:spTree>
    <p:extLst>
      <p:ext uri="{BB962C8B-B14F-4D97-AF65-F5344CB8AC3E}">
        <p14:creationId xmlns:p14="http://schemas.microsoft.com/office/powerpoint/2010/main" val="42286719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D9CF-1FEE-A3D0-E8FD-E490B08F9DF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AA236E9-105B-43A8-968D-49BD69C84FF0}"/>
              </a:ext>
            </a:extLst>
          </p:cNvPr>
          <p:cNvSpPr>
            <a:spLocks noGrp="1"/>
          </p:cNvSpPr>
          <p:nvPr>
            <p:ph type="subTitle" idx="1"/>
          </p:nvPr>
        </p:nvSpPr>
        <p:spPr>
          <a:xfrm>
            <a:off x="1143000" y="2701528"/>
            <a:ext cx="6858000" cy="1241821"/>
          </a:xfrm>
        </p:spPr>
        <p:txBody>
          <a:bodyPr/>
          <a:lstStyle>
            <a:lvl1pPr marL="0" indent="0" algn="ctr">
              <a:buNone/>
              <a:defRPr sz="1800"/>
            </a:lvl1pPr>
            <a:lvl2pPr marL="457200" indent="0" algn="ctr">
              <a:buNone/>
              <a:defRPr sz="1500"/>
            </a:lvl2pPr>
            <a:lvl3pPr marL="914400" indent="0" algn="ctr">
              <a:buNone/>
              <a:defRPr sz="1350"/>
            </a:lvl3pPr>
            <a:lvl4pPr marL="1371600" indent="0" algn="ctr">
              <a:buNone/>
              <a:defRPr sz="1200"/>
            </a:lvl4pPr>
            <a:lvl5pPr marL="1828800" indent="0" algn="ctr">
              <a:buNone/>
              <a:defRPr sz="1200"/>
            </a:lvl5pPr>
            <a:lvl6pPr marL="2286000" indent="0" algn="ctr">
              <a:buNone/>
              <a:defRPr sz="1200"/>
            </a:lvl6pPr>
            <a:lvl7pPr marL="2743200" indent="0" algn="ctr">
              <a:buNone/>
              <a:defRPr sz="1200"/>
            </a:lvl7pPr>
            <a:lvl8pPr marL="3200400" indent="0" algn="ctr">
              <a:buNone/>
              <a:defRPr sz="1200"/>
            </a:lvl8pPr>
            <a:lvl9pPr marL="36576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969EC9-3D91-FD26-65EE-482168042CEB}"/>
              </a:ext>
            </a:extLst>
          </p:cNvPr>
          <p:cNvSpPr>
            <a:spLocks noGrp="1"/>
          </p:cNvSpPr>
          <p:nvPr>
            <p:ph type="dt" sz="half" idx="10"/>
          </p:nvPr>
        </p:nvSpPr>
        <p:spPr/>
        <p:txBody>
          <a:bodyPr/>
          <a:lstStyle/>
          <a:p>
            <a:fld id="{3718C2EE-32F1-4D16-9AC1-B25017481714}" type="datetimeFigureOut">
              <a:rPr lang="en-IN"/>
              <a:t>28-08-2025</a:t>
            </a:fld>
            <a:endParaRPr lang="en-IN"/>
          </a:p>
        </p:txBody>
      </p:sp>
      <p:sp>
        <p:nvSpPr>
          <p:cNvPr id="5" name="Footer Placeholder 4">
            <a:extLst>
              <a:ext uri="{FF2B5EF4-FFF2-40B4-BE49-F238E27FC236}">
                <a16:creationId xmlns:a16="http://schemas.microsoft.com/office/drawing/2014/main" id="{029D86FB-C762-A9A8-00E5-033CB744C6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4CB41C-EA90-48CA-1103-18A1C7D50842}"/>
              </a:ext>
            </a:extLst>
          </p:cNvPr>
          <p:cNvSpPr>
            <a:spLocks noGrp="1"/>
          </p:cNvSpPr>
          <p:nvPr>
            <p:ph type="sldNum" sz="quarter" idx="12"/>
          </p:nvPr>
        </p:nvSpPr>
        <p:spPr/>
        <p:txBody>
          <a:bodyPr/>
          <a:lstStyle/>
          <a:p>
            <a:fld id="{A4D56E48-9616-4C1C-A401-DAEE9E6B9361}" type="slidenum">
              <a:rPr lang="en-IN"/>
              <a:t>‹#›</a:t>
            </a:fld>
            <a:endParaRPr lang="en-IN"/>
          </a:p>
        </p:txBody>
      </p:sp>
    </p:spTree>
    <p:extLst>
      <p:ext uri="{BB962C8B-B14F-4D97-AF65-F5344CB8AC3E}">
        <p14:creationId xmlns:p14="http://schemas.microsoft.com/office/powerpoint/2010/main" val="41128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E2392A6D-DCA3-4A34-ABC0-BAD943C934EE}" type="datetimeFigureOut">
              <a:rPr lang="en-US"/>
              <a:pPr/>
              <a:t>9/15/2025</a:t>
            </a:fld>
            <a:endParaRPr lang="en-IN"/>
          </a:p>
        </p:txBody>
      </p:sp>
      <p:sp>
        <p:nvSpPr>
          <p:cNvPr id="17" name="Footer Placeholder 16"/>
          <p:cNvSpPr>
            <a:spLocks noGrp="1"/>
          </p:cNvSpPr>
          <p:nvPr>
            <p:ph type="ftr" sz="quarter" idx="11"/>
          </p:nvPr>
        </p:nvSpPr>
        <p:spPr>
          <a:xfrm>
            <a:off x="5410200" y="4205288"/>
            <a:ext cx="1295400" cy="457200"/>
          </a:xfrm>
        </p:spPr>
        <p:txBody>
          <a:bodyPr/>
          <a:lstStyle/>
          <a:p>
            <a:endParaRPr lang="en-IN"/>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EB6B3D88-8C5C-4409-8CE1-BC7F55C5A220}" type="slidenum">
              <a:rPr lang="en-IN"/>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91E277B-9682-48D0-852F-C8CA5F4A33AF}" type="datetimeFigureOut">
              <a:rPr lang="en-US"/>
              <a:pPr/>
              <a:t>8/21/2025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66250-2885-4FA9-9941-357041B44640}" type="slidenum">
              <a:rPr lang="en-IN"/>
              <a:pPr/>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91E277B-9682-48D0-852F-C8CA5F4A33AF}" type="datetimeFigureOut">
              <a:rPr lang="en-US"/>
              <a:pPr/>
              <a:t>8/21/2025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2166250-2885-4FA9-9941-357041B44640}" type="slidenum">
              <a:rPr lang="en-IN"/>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91E277B-9682-48D0-852F-C8CA5F4A33AF}" type="datetimeFigureOut">
              <a:rPr lang="en-US"/>
              <a:pPr/>
              <a:t>8/21/2025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166250-2885-4FA9-9941-357041B44640}" type="slidenum">
              <a:rPr lang="en-IN"/>
              <a:pPr/>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B85E704-E779-4472-AEA5-A39E2DA2F0ED}" type="datetimeFigureOut">
              <a:rPr lang="en-US"/>
              <a:pPr/>
              <a:t>10/26/2024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0ABD3-9A7B-446B-A239-5E7EABF483DF}" type="slidenum">
              <a:rPr lang="en-IN"/>
              <a:pPr/>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B85E704-E779-4472-AEA5-A39E2DA2F0ED}" type="datetimeFigureOut">
              <a:rPr lang="en-US"/>
              <a:pPr/>
              <a:t>10/26/2024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150ABD3-9A7B-446B-A239-5E7EABF483DF}" type="slidenum">
              <a:rPr lang="en-IN"/>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1538026ecd234604" /><Relationship Type="http://schemas.openxmlformats.org/officeDocument/2006/relationships/slideLayout" Target="/ppt/slideLayouts/slideLayout4.xml" Id="R4de7b2b7f54c4e41" /><Relationship Type="http://schemas.openxmlformats.org/officeDocument/2006/relationships/slideLayout" Target="/ppt/slideLayouts/slideLayout5.xml" Id="Rf5779ee16a0842ae"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d5102361320b4169" /><Relationship Type="http://schemas.openxmlformats.org/officeDocument/2006/relationships/slideLayout" Target="/ppt/slideLayouts/slideLayout15.xml" Id="Rbdb4a628f8b946cc" /></Relationships>
</file>

<file path=ppt/slideMasters/_rels/slideMaster3.xml.rels>&#65279;<?xml version="1.0" encoding="utf-8"?><Relationships xmlns="http://schemas.openxmlformats.org/package/2006/relationships"><Relationship Type="http://schemas.openxmlformats.org/officeDocument/2006/relationships/theme" Target="/ppt/slideMasters/theme/theme4.xml" Id="Rf8ed0dd2c64b4591" /><Relationship Type="http://schemas.openxmlformats.org/officeDocument/2006/relationships/slideLayout" Target="/ppt/slideLayouts/slideLayout28.xml" Id="R5b36056402704b56" /><Relationship Type="http://schemas.openxmlformats.org/officeDocument/2006/relationships/slideLayout" Target="/ppt/slideLayouts/slideLayout30.xml" Id="Rcb99a89e379c4380"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5.xml" Id="Rf026ada675f94c4d" /><Relationship Type="http://schemas.openxmlformats.org/officeDocument/2006/relationships/slideLayout" Target="/ppt/slideLayouts/slideLayout42.xml" Id="Rc89a2e9c4e794068" /><Relationship Type="http://schemas.openxmlformats.org/officeDocument/2006/relationships/slideLayout" Target="/ppt/slideLayouts/slideLayout43.xml" Id="Re5286d55f4cf46d4" /></Relationships>
</file>

<file path=ppt/slideMasters/_rels/slideMaster5.xml.rels>&#65279;<?xml version="1.0" encoding="utf-8"?><Relationships xmlns="http://schemas.openxmlformats.org/package/2006/relationships"><Relationship Type="http://schemas.openxmlformats.org/officeDocument/2006/relationships/theme" Target="/ppt/slideMasters/theme/theme6.xml" Id="R72a0f868dadb4911" /><Relationship Type="http://schemas.openxmlformats.org/officeDocument/2006/relationships/slideLayout" Target="/ppt/slideLayouts/slideLayout53.xml" Id="Reb50397601c44a08" /><Relationship Type="http://schemas.openxmlformats.org/officeDocument/2006/relationships/slideLayout" Target="/ppt/slideLayouts/slideLayout54.xml" Id="Rfbb39ca8ea8a4ea7" /><Relationship Type="http://schemas.openxmlformats.org/officeDocument/2006/relationships/slideLayout" Target="/ppt/slideLayouts/slideLayout59.xml" Id="Rfc617aeecbd04fc5" /></Relationships>
</file>

<file path=ppt/slideMasters/_rels/slideMaster6.xml.rels>&#65279;<?xml version="1.0" encoding="utf-8"?><Relationships xmlns="http://schemas.openxmlformats.org/package/2006/relationships"><Relationship Type="http://schemas.openxmlformats.org/officeDocument/2006/relationships/theme" Target="/ppt/slideMasters/theme/theme7.xml" Id="Rf9027eff89b84b6b" /><Relationship Type="http://schemas.openxmlformats.org/officeDocument/2006/relationships/slideLayout" Target="/ppt/slideLayouts/slideLayout64.xml" Id="R740b74b7a4284ae8" /><Relationship Type="http://schemas.openxmlformats.org/officeDocument/2006/relationships/slideLayout" Target="/ppt/slideLayouts/slideLayout65.xml" Id="R1e9b96342a3641f8"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E2392A6D-DCA3-4A34-ABC0-BAD943C934EE}" type="datetimeFigureOut">
              <a:rPr lang="en-US"/>
              <a:pPr/>
              <a:t>9/15/2025</a:t>
            </a:fld>
            <a:endParaRPr lang="en-IN"/>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IN"/>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EB6B3D88-8C5C-4409-8CE1-BC7F55C5A220}" type="slidenum">
              <a:rPr lang="en-IN"/>
              <a:pPr/>
              <a:t>‹#›</a:t>
            </a:fld>
            <a:endParaRPr lang="en-IN"/>
          </a:p>
        </p:txBody>
      </p:sp>
    </p:spTree>
  </p:cSld>
  <p:clrMap bg1="lt1" tx1="dk1" bg2="lt2" tx2="dk2" accent1="accent1" accent2="accent2" accent3="accent3" accent4="accent4" accent5="accent5" accent6="accent6" hlink="hlink" folHlink="folHlink"/>
  <p:sldLayoutIdLst>
    <p:sldLayoutId id="2147483652" r:id="R4de7b2b7f54c4e41"/>
    <p:sldLayoutId id="2147483653" r:id="Rf5779ee16a0842ae"/>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080C7-32AA-59A0-7265-1893843224DF}"/>
              </a:ext>
            </a:extLst>
          </p:cNvPr>
          <p:cNvSpPr>
            <a:spLocks noGrp="1"/>
          </p:cNvSpPr>
          <p:nvPr>
            <p:ph type="title"/>
          </p:nvPr>
        </p:nvSpPr>
        <p:spPr>
          <a:xfrm>
            <a:off x="628650" y="273843"/>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FDA07C-DE79-B6B9-5E83-E697B10D24C0}"/>
              </a:ext>
            </a:extLst>
          </p:cNvPr>
          <p:cNvSpPr>
            <a:spLocks noGrp="1"/>
          </p:cNvSpPr>
          <p:nvPr>
            <p:ph type="body" idx="1"/>
          </p:nvPr>
        </p:nvSpPr>
        <p:spPr>
          <a:xfrm>
            <a:off x="628650" y="1369218"/>
            <a:ext cx="788670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A53DB4-BB27-19BB-EF75-8A00681058F6}"/>
              </a:ext>
            </a:extLst>
          </p:cNvPr>
          <p:cNvSpPr>
            <a:spLocks noGrp="1"/>
          </p:cNvSpPr>
          <p:nvPr>
            <p:ph type="dt" sz="half" idx="2"/>
          </p:nvPr>
        </p:nvSpPr>
        <p:spPr>
          <a:xfrm>
            <a:off x="628650" y="4767262"/>
            <a:ext cx="2057400" cy="273843"/>
          </a:xfrm>
          <a:prstGeom prst="rect">
            <a:avLst/>
          </a:prstGeom>
        </p:spPr>
        <p:txBody>
          <a:bodyPr vert="horz" lIns="91440" tIns="45720" rIns="91440" bIns="45720" rtlCol="0" anchor="ctr"/>
          <a:lstStyle>
            <a:lvl1pPr algn="l">
              <a:defRPr sz="900">
                <a:solidFill>
                  <a:schemeClr val="tx1">
                    <a:tint val="75000"/>
                  </a:schemeClr>
                </a:solidFill>
              </a:defRPr>
            </a:lvl1pPr>
          </a:lstStyle>
          <a:p>
            <a:fld id="{CDDE9F93-5C82-4ADD-A2AB-A288006FD41D}" type="datetimeFigureOut">
              <a:rPr lang="en-IN"/>
              <a:t>22-09-2025</a:t>
            </a:fld>
            <a:endParaRPr lang="en-IN"/>
          </a:p>
        </p:txBody>
      </p:sp>
      <p:sp>
        <p:nvSpPr>
          <p:cNvPr id="5" name="Footer Placeholder 4">
            <a:extLst>
              <a:ext uri="{FF2B5EF4-FFF2-40B4-BE49-F238E27FC236}">
                <a16:creationId xmlns:a16="http://schemas.microsoft.com/office/drawing/2014/main" id="{9882A243-FA45-3B89-D67F-50A54E68D75A}"/>
              </a:ext>
            </a:extLst>
          </p:cNvPr>
          <p:cNvSpPr>
            <a:spLocks noGrp="1"/>
          </p:cNvSpPr>
          <p:nvPr>
            <p:ph type="ftr" sz="quarter" idx="3"/>
          </p:nvPr>
        </p:nvSpPr>
        <p:spPr>
          <a:xfrm>
            <a:off x="3028950" y="4767262"/>
            <a:ext cx="3086100" cy="27384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A05BF5-190C-C0B2-F365-6A594B9D94CC}"/>
              </a:ext>
            </a:extLst>
          </p:cNvPr>
          <p:cNvSpPr>
            <a:spLocks noGrp="1"/>
          </p:cNvSpPr>
          <p:nvPr>
            <p:ph type="sldNum" sz="quarter" idx="4"/>
          </p:nvPr>
        </p:nvSpPr>
        <p:spPr>
          <a:xfrm>
            <a:off x="6457950" y="4767262"/>
            <a:ext cx="2057400" cy="273843"/>
          </a:xfrm>
          <a:prstGeom prst="rect">
            <a:avLst/>
          </a:prstGeom>
        </p:spPr>
        <p:txBody>
          <a:bodyPr vert="horz" lIns="91440" tIns="45720" rIns="91440" bIns="45720" rtlCol="0" anchor="ctr"/>
          <a:lstStyle>
            <a:lvl1pPr algn="r">
              <a:defRPr sz="900">
                <a:solidFill>
                  <a:schemeClr val="tx1">
                    <a:tint val="75000"/>
                  </a:schemeClr>
                </a:solidFill>
              </a:defRPr>
            </a:lvl1pPr>
          </a:lstStyle>
          <a:p>
            <a:fld id="{17401C08-D87E-4527-998E-7AA890A2C93D}" type="slidenum">
              <a:rPr lang="en-IN"/>
              <a:t>‹#›</a:t>
            </a:fld>
            <a:endParaRPr lang="en-IN"/>
          </a:p>
        </p:txBody>
      </p:sp>
    </p:spTree>
    <p:extLst>
      <p:ext uri="{BB962C8B-B14F-4D97-AF65-F5344CB8AC3E}">
        <p14:creationId xmlns:p14="http://schemas.microsoft.com/office/powerpoint/2010/main" val="918033101"/>
      </p:ext>
    </p:extLst>
  </p:cSld>
  <p:clrMap bg1="lt1" tx1="dk1" bg2="lt2" tx2="dk2" accent1="accent1" accent2="accent2" accent3="accent3" accent4="accent4" accent5="accent5" accent6="accent6" hlink="hlink" folHlink="folHlink"/>
  <p:sldLayoutIdLst>
    <p:sldLayoutId id="2147483664" r:id="Rbdb4a628f8b946cc"/>
  </p:sldLayoutIdLst>
  <p:txStyles>
    <p:titleStyle>
      <a:lvl1pPr algn="l" defTabSz="9144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914400" rtl="0" eaLnBrk="1" latinLnBrk="0" hangingPunct="1">
        <a:defRPr sz="1350" kern="1200">
          <a:solidFill>
            <a:schemeClr val="tx1"/>
          </a:solidFill>
          <a:latin typeface="+mn-lt"/>
          <a:ea typeface="+mn-ea"/>
          <a:cs typeface="+mn-cs"/>
        </a:defRPr>
      </a:lvl1pPr>
      <a:lvl2pPr marL="457200" algn="l" defTabSz="914400" rtl="0" eaLnBrk="1" latinLnBrk="0" hangingPunct="1">
        <a:defRPr sz="1350" kern="1200">
          <a:solidFill>
            <a:schemeClr val="tx1"/>
          </a:solidFill>
          <a:latin typeface="+mn-lt"/>
          <a:ea typeface="+mn-ea"/>
          <a:cs typeface="+mn-cs"/>
        </a:defRPr>
      </a:lvl2pPr>
      <a:lvl3pPr marL="914400" algn="l" defTabSz="914400" rtl="0" eaLnBrk="1" latinLnBrk="0" hangingPunct="1">
        <a:defRPr sz="1350" kern="1200">
          <a:solidFill>
            <a:schemeClr val="tx1"/>
          </a:solidFill>
          <a:latin typeface="+mn-lt"/>
          <a:ea typeface="+mn-ea"/>
          <a:cs typeface="+mn-cs"/>
        </a:defRPr>
      </a:lvl3pPr>
      <a:lvl4pPr marL="1371600" algn="l" defTabSz="914400" rtl="0" eaLnBrk="1" latinLnBrk="0" hangingPunct="1">
        <a:defRPr sz="1350" kern="1200">
          <a:solidFill>
            <a:schemeClr val="tx1"/>
          </a:solidFill>
          <a:latin typeface="+mn-lt"/>
          <a:ea typeface="+mn-ea"/>
          <a:cs typeface="+mn-cs"/>
        </a:defRPr>
      </a:lvl4pPr>
      <a:lvl5pPr marL="1828800" algn="l" defTabSz="914400" rtl="0" eaLnBrk="1" latinLnBrk="0" hangingPunct="1">
        <a:defRPr sz="1350" kern="1200">
          <a:solidFill>
            <a:schemeClr val="tx1"/>
          </a:solidFill>
          <a:latin typeface="+mn-lt"/>
          <a:ea typeface="+mn-ea"/>
          <a:cs typeface="+mn-cs"/>
        </a:defRPr>
      </a:lvl5pPr>
      <a:lvl6pPr marL="2286000" algn="l" defTabSz="914400" rtl="0" eaLnBrk="1" latinLnBrk="0" hangingPunct="1">
        <a:defRPr sz="1350" kern="1200">
          <a:solidFill>
            <a:schemeClr val="tx1"/>
          </a:solidFill>
          <a:latin typeface="+mn-lt"/>
          <a:ea typeface="+mn-ea"/>
          <a:cs typeface="+mn-cs"/>
        </a:defRPr>
      </a:lvl6pPr>
      <a:lvl7pPr marL="2743200" algn="l" defTabSz="914400" rtl="0" eaLnBrk="1" latinLnBrk="0" hangingPunct="1">
        <a:defRPr sz="1350" kern="1200">
          <a:solidFill>
            <a:schemeClr val="tx1"/>
          </a:solidFill>
          <a:latin typeface="+mn-lt"/>
          <a:ea typeface="+mn-ea"/>
          <a:cs typeface="+mn-cs"/>
        </a:defRPr>
      </a:lvl7pPr>
      <a:lvl8pPr marL="3200400" algn="l" defTabSz="914400" rtl="0" eaLnBrk="1" latinLnBrk="0" hangingPunct="1">
        <a:defRPr sz="1350" kern="1200">
          <a:solidFill>
            <a:schemeClr val="tx1"/>
          </a:solidFill>
          <a:latin typeface="+mn-lt"/>
          <a:ea typeface="+mn-ea"/>
          <a:cs typeface="+mn-cs"/>
        </a:defRPr>
      </a:lvl8pPr>
      <a:lvl9pPr marL="3657600" algn="l" defTabSz="9144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48D9FE-30CB-4E1B-B391-2EE33D898CE2}" type="datetime1">
              <a:rPr lang="en-US"/>
              <a:pPr/>
              <a:t>11/22/2024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Created by Mr. Sumit Patel</a:t>
            </a: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B483DCC-D219-438B-BA12-73F71A1F6767}" type="slidenum">
              <a:rPr lang="en-US"/>
              <a:pPr/>
              <a:t>‹#›</a:t>
            </a:fld>
            <a:endParaRPr lang="en-US"/>
          </a:p>
        </p:txBody>
      </p:sp>
    </p:spTree>
    <p:extLst>
      <p:ext uri="{BB962C8B-B14F-4D97-AF65-F5344CB8AC3E}">
        <p14:creationId xmlns:p14="http://schemas.microsoft.com/office/powerpoint/2010/main" val="1359647886"/>
      </p:ext>
    </p:extLst>
  </p:cSld>
  <p:clrMap bg1="lt1" tx1="dk1" bg2="lt2" tx2="dk2" accent1="accent1" accent2="accent2" accent3="accent3" accent4="accent4" accent5="accent5" accent6="accent6" hlink="hlink" folHlink="folHlink"/>
  <p:sldLayoutIdLst>
    <p:sldLayoutId id="2147483678" r:id="R5b36056402704b56"/>
    <p:sldLayoutId id="2147483680" r:id="Rcb99a89e379c4380"/>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A76DE-532D-4D6F-A4E8-86458A0B7C58}"/>
              </a:ext>
            </a:extLst>
          </p:cNvPr>
          <p:cNvSpPr>
            <a:spLocks noGrp="1"/>
          </p:cNvSpPr>
          <p:nvPr>
            <p:ph type="title"/>
          </p:nvPr>
        </p:nvSpPr>
        <p:spPr>
          <a:xfrm>
            <a:off x="628650" y="273843"/>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5F3CD6-669A-8CE2-E486-B931A0A62DE4}"/>
              </a:ext>
            </a:extLst>
          </p:cNvPr>
          <p:cNvSpPr>
            <a:spLocks noGrp="1"/>
          </p:cNvSpPr>
          <p:nvPr>
            <p:ph type="body" idx="1"/>
          </p:nvPr>
        </p:nvSpPr>
        <p:spPr>
          <a:xfrm>
            <a:off x="628650" y="1369218"/>
            <a:ext cx="788670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DF310A-1D5A-1E79-D471-6C4137F44A1C}"/>
              </a:ext>
            </a:extLst>
          </p:cNvPr>
          <p:cNvSpPr>
            <a:spLocks noGrp="1"/>
          </p:cNvSpPr>
          <p:nvPr>
            <p:ph type="dt" sz="half" idx="2"/>
          </p:nvPr>
        </p:nvSpPr>
        <p:spPr>
          <a:xfrm>
            <a:off x="628650" y="4767262"/>
            <a:ext cx="2057400" cy="273843"/>
          </a:xfrm>
          <a:prstGeom prst="rect">
            <a:avLst/>
          </a:prstGeom>
        </p:spPr>
        <p:txBody>
          <a:bodyPr vert="horz" lIns="91440" tIns="45720" rIns="91440" bIns="45720" rtlCol="0" anchor="ctr"/>
          <a:lstStyle>
            <a:lvl1pPr algn="l">
              <a:defRPr sz="900">
                <a:solidFill>
                  <a:schemeClr val="tx1">
                    <a:tint val="75000"/>
                  </a:schemeClr>
                </a:solidFill>
              </a:defRPr>
            </a:lvl1pPr>
          </a:lstStyle>
          <a:p>
            <a:fld id="{3718C2EE-32F1-4D16-9AC1-B25017481714}" type="datetimeFigureOut">
              <a:rPr lang="en-IN"/>
              <a:t>28-08-2025</a:t>
            </a:fld>
            <a:endParaRPr lang="en-IN"/>
          </a:p>
        </p:txBody>
      </p:sp>
      <p:sp>
        <p:nvSpPr>
          <p:cNvPr id="5" name="Footer Placeholder 4">
            <a:extLst>
              <a:ext uri="{FF2B5EF4-FFF2-40B4-BE49-F238E27FC236}">
                <a16:creationId xmlns:a16="http://schemas.microsoft.com/office/drawing/2014/main" id="{0F89B876-562B-CCE6-EEE1-1B10EB515DF8}"/>
              </a:ext>
            </a:extLst>
          </p:cNvPr>
          <p:cNvSpPr>
            <a:spLocks noGrp="1"/>
          </p:cNvSpPr>
          <p:nvPr>
            <p:ph type="ftr" sz="quarter" idx="3"/>
          </p:nvPr>
        </p:nvSpPr>
        <p:spPr>
          <a:xfrm>
            <a:off x="3028950" y="4767262"/>
            <a:ext cx="3086100" cy="27384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C93692-E453-A079-7A37-199AC843B779}"/>
              </a:ext>
            </a:extLst>
          </p:cNvPr>
          <p:cNvSpPr>
            <a:spLocks noGrp="1"/>
          </p:cNvSpPr>
          <p:nvPr>
            <p:ph type="sldNum" sz="quarter" idx="4"/>
          </p:nvPr>
        </p:nvSpPr>
        <p:spPr>
          <a:xfrm>
            <a:off x="6457950" y="4767262"/>
            <a:ext cx="2057400" cy="273843"/>
          </a:xfrm>
          <a:prstGeom prst="rect">
            <a:avLst/>
          </a:prstGeom>
        </p:spPr>
        <p:txBody>
          <a:bodyPr vert="horz" lIns="91440" tIns="45720" rIns="91440" bIns="45720" rtlCol="0" anchor="ctr"/>
          <a:lstStyle>
            <a:lvl1pPr algn="r">
              <a:defRPr sz="900">
                <a:solidFill>
                  <a:schemeClr val="tx1">
                    <a:tint val="75000"/>
                  </a:schemeClr>
                </a:solidFill>
              </a:defRPr>
            </a:lvl1pPr>
          </a:lstStyle>
          <a:p>
            <a:fld id="{A4D56E48-9616-4C1C-A401-DAEE9E6B9361}" type="slidenum">
              <a:rPr lang="en-IN"/>
              <a:t>‹#›</a:t>
            </a:fld>
            <a:endParaRPr lang="en-IN"/>
          </a:p>
        </p:txBody>
      </p:sp>
    </p:spTree>
    <p:extLst>
      <p:ext uri="{BB962C8B-B14F-4D97-AF65-F5344CB8AC3E}">
        <p14:creationId xmlns:p14="http://schemas.microsoft.com/office/powerpoint/2010/main" val="2547003366"/>
      </p:ext>
    </p:extLst>
  </p:cSld>
  <p:clrMap bg1="lt1" tx1="dk1" bg2="lt2" tx2="dk2" accent1="accent1" accent2="accent2" accent3="accent3" accent4="accent4" accent5="accent5" accent6="accent6" hlink="hlink" folHlink="folHlink"/>
  <p:sldLayoutIdLst>
    <p:sldLayoutId id="2147483693" r:id="Rc89a2e9c4e794068"/>
    <p:sldLayoutId id="2147483694" r:id="Re5286d55f4cf46d4"/>
  </p:sldLayoutIdLst>
  <p:txStyles>
    <p:titleStyle>
      <a:lvl1pPr algn="l" defTabSz="9144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914400" rtl="0" eaLnBrk="1" latinLnBrk="0" hangingPunct="1">
        <a:defRPr sz="1350" kern="1200">
          <a:solidFill>
            <a:schemeClr val="tx1"/>
          </a:solidFill>
          <a:latin typeface="+mn-lt"/>
          <a:ea typeface="+mn-ea"/>
          <a:cs typeface="+mn-cs"/>
        </a:defRPr>
      </a:lvl1pPr>
      <a:lvl2pPr marL="457200" algn="l" defTabSz="914400" rtl="0" eaLnBrk="1" latinLnBrk="0" hangingPunct="1">
        <a:defRPr sz="1350" kern="1200">
          <a:solidFill>
            <a:schemeClr val="tx1"/>
          </a:solidFill>
          <a:latin typeface="+mn-lt"/>
          <a:ea typeface="+mn-ea"/>
          <a:cs typeface="+mn-cs"/>
        </a:defRPr>
      </a:lvl2pPr>
      <a:lvl3pPr marL="914400" algn="l" defTabSz="914400" rtl="0" eaLnBrk="1" latinLnBrk="0" hangingPunct="1">
        <a:defRPr sz="1350" kern="1200">
          <a:solidFill>
            <a:schemeClr val="tx1"/>
          </a:solidFill>
          <a:latin typeface="+mn-lt"/>
          <a:ea typeface="+mn-ea"/>
          <a:cs typeface="+mn-cs"/>
        </a:defRPr>
      </a:lvl3pPr>
      <a:lvl4pPr marL="1371600" algn="l" defTabSz="914400" rtl="0" eaLnBrk="1" latinLnBrk="0" hangingPunct="1">
        <a:defRPr sz="1350" kern="1200">
          <a:solidFill>
            <a:schemeClr val="tx1"/>
          </a:solidFill>
          <a:latin typeface="+mn-lt"/>
          <a:ea typeface="+mn-ea"/>
          <a:cs typeface="+mn-cs"/>
        </a:defRPr>
      </a:lvl4pPr>
      <a:lvl5pPr marL="1828800" algn="l" defTabSz="914400" rtl="0" eaLnBrk="1" latinLnBrk="0" hangingPunct="1">
        <a:defRPr sz="1350" kern="1200">
          <a:solidFill>
            <a:schemeClr val="tx1"/>
          </a:solidFill>
          <a:latin typeface="+mn-lt"/>
          <a:ea typeface="+mn-ea"/>
          <a:cs typeface="+mn-cs"/>
        </a:defRPr>
      </a:lvl5pPr>
      <a:lvl6pPr marL="2286000" algn="l" defTabSz="914400" rtl="0" eaLnBrk="1" latinLnBrk="0" hangingPunct="1">
        <a:defRPr sz="1350" kern="1200">
          <a:solidFill>
            <a:schemeClr val="tx1"/>
          </a:solidFill>
          <a:latin typeface="+mn-lt"/>
          <a:ea typeface="+mn-ea"/>
          <a:cs typeface="+mn-cs"/>
        </a:defRPr>
      </a:lvl6pPr>
      <a:lvl7pPr marL="2743200" algn="l" defTabSz="914400" rtl="0" eaLnBrk="1" latinLnBrk="0" hangingPunct="1">
        <a:defRPr sz="1350" kern="1200">
          <a:solidFill>
            <a:schemeClr val="tx1"/>
          </a:solidFill>
          <a:latin typeface="+mn-lt"/>
          <a:ea typeface="+mn-ea"/>
          <a:cs typeface="+mn-cs"/>
        </a:defRPr>
      </a:lvl7pPr>
      <a:lvl8pPr marL="3200400" algn="l" defTabSz="914400" rtl="0" eaLnBrk="1" latinLnBrk="0" hangingPunct="1">
        <a:defRPr sz="1350" kern="1200">
          <a:solidFill>
            <a:schemeClr val="tx1"/>
          </a:solidFill>
          <a:latin typeface="+mn-lt"/>
          <a:ea typeface="+mn-ea"/>
          <a:cs typeface="+mn-cs"/>
        </a:defRPr>
      </a:lvl8pPr>
      <a:lvl9pPr marL="3657600" algn="l" defTabSz="9144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91E277B-9682-48D0-852F-C8CA5F4A33AF}" type="datetimeFigureOut">
              <a:rPr lang="en-US"/>
              <a:pPr/>
              <a:t>8/21/2025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2166250-2885-4FA9-9941-357041B44640}" type="slidenum">
              <a:rPr lang="en-IN"/>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5" r:id="Reb50397601c44a08"/>
    <p:sldLayoutId id="2147483706" r:id="Rfbb39ca8ea8a4ea7"/>
    <p:sldLayoutId id="2147483711" r:id="Rfc617aeecbd04fc5"/>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B85E704-E779-4472-AEA5-A39E2DA2F0ED}" type="datetimeFigureOut">
              <a:rPr lang="en-US"/>
              <a:pPr/>
              <a:t>10/26/2024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150ABD3-9A7B-446B-A239-5E7EABF483DF}" type="slidenum">
              <a:rPr lang="en-IN"/>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17" r:id="R740b74b7a4284ae8"/>
    <p:sldLayoutId id="2147483718" r:id="R1e9b96342a3641f8"/>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theme/_rels/theme2.xml.rels>&#65279;<?xml version="1.0" encoding="utf-8"?><Relationships xmlns="http://schemas.openxmlformats.org/package/2006/relationships"><Relationship Type="http://schemas.openxmlformats.org/officeDocument/2006/relationships/image" Target="/ppt/slideMasters/media/image.jpg" Id="Re4e4583cbccf4d60" /></Relationships>
</file>

<file path=ppt/slideMasters/theme/_rels/theme6.xml.rels>&#65279;<?xml version="1.0" encoding="utf-8"?><Relationships xmlns="http://schemas.openxmlformats.org/package/2006/relationships"><Relationship Type="http://schemas.openxmlformats.org/officeDocument/2006/relationships/image" Target="/ppt/slideMasters/media/image2.jpg" Id="Rf7862a913ae84dcc" /></Relationships>
</file>

<file path=ppt/slideMasters/theme/_rels/theme7.xml.rels>&#65279;<?xml version="1.0" encoding="utf-8"?><Relationships xmlns="http://schemas.openxmlformats.org/package/2006/relationships"><Relationship Type="http://schemas.openxmlformats.org/officeDocument/2006/relationships/image" Target="/ppt/slideMasters/media/image2.jpg" Id="Rd9d2e5bd9dcd4c52" /></Relationships>
</file>

<file path=ppt/slideMasters/theme/theme2.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e4e4583cbccf4d60">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slideMasters/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Masters/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ppt/slideMasters/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Masters/theme/theme6.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f7862a913ae84dcc">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slideMasters/theme/theme7.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d9d2e5bd9dcd4c52">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slides/_rels/slide1.xml.rels>&#65279;<?xml version="1.0" encoding="utf-8"?><Relationships xmlns="http://schemas.openxmlformats.org/package/2006/relationships"><Relationship Type="http://schemas.openxmlformats.org/officeDocument/2006/relationships/slideLayout" Target="/ppt/slideLayouts/slideLayout5.xml" Id="Rdc5f90d70def4795" /></Relationships>
</file>

<file path=ppt/slides/_rels/slide10.xml.rels>&#65279;<?xml version="1.0" encoding="utf-8"?><Relationships xmlns="http://schemas.openxmlformats.org/package/2006/relationships"><Relationship Type="http://schemas.openxmlformats.org/officeDocument/2006/relationships/slideLayout" Target="/ppt/slideLayouts/slideLayout4.xml" Id="R2706738cca5444b8" /></Relationships>
</file>

<file path=ppt/slides/_rels/slide100.xml.rels>&#65279;<?xml version="1.0" encoding="utf-8"?><Relationships xmlns="http://schemas.openxmlformats.org/package/2006/relationships"><Relationship Type="http://schemas.openxmlformats.org/officeDocument/2006/relationships/image" Target="/ppt/media/image9.png" Id="Refc7f22ec04e4181" /><Relationship Type="http://schemas.openxmlformats.org/officeDocument/2006/relationships/notesSlide" Target="/ppt/notesSlides/notesSlide8.xml" Id="R08ad3e187a4c4422" /><Relationship Type="http://schemas.openxmlformats.org/officeDocument/2006/relationships/slideLayout" Target="/ppt/slideLayouts/slideLayout53.xml" Id="R809ab93b92df4d4b" /></Relationships>
</file>

<file path=ppt/slides/_rels/slide101.xml.rels>&#65279;<?xml version="1.0" encoding="utf-8"?><Relationships xmlns="http://schemas.openxmlformats.org/package/2006/relationships"><Relationship Type="http://schemas.openxmlformats.org/officeDocument/2006/relationships/notesSlide" Target="/ppt/notesSlides/notesSlide9.xml" Id="Rb0fb358e4f8e41c3" /><Relationship Type="http://schemas.openxmlformats.org/officeDocument/2006/relationships/slideLayout" Target="/ppt/slideLayouts/slideLayout53.xml" Id="Rad5e9ae866784054" /></Relationships>
</file>

<file path=ppt/slides/_rels/slide102.xml.rels>&#65279;<?xml version="1.0" encoding="utf-8"?><Relationships xmlns="http://schemas.openxmlformats.org/package/2006/relationships"><Relationship Type="http://schemas.openxmlformats.org/officeDocument/2006/relationships/notesSlide" Target="/ppt/notesSlides/notesSlide10.xml" Id="R964acb003c684a9b" /><Relationship Type="http://schemas.openxmlformats.org/officeDocument/2006/relationships/slideLayout" Target="/ppt/slideLayouts/slideLayout53.xml" Id="R321b4180af894fbe" /></Relationships>
</file>

<file path=ppt/slides/_rels/slide103.xml.rels>&#65279;<?xml version="1.0" encoding="utf-8"?><Relationships xmlns="http://schemas.openxmlformats.org/package/2006/relationships"><Relationship Type="http://schemas.openxmlformats.org/officeDocument/2006/relationships/image" Target="/ppt/media/image10.png" Id="R34852866c0344df8" /><Relationship Type="http://schemas.openxmlformats.org/officeDocument/2006/relationships/slideLayout" Target="/ppt/slideLayouts/slideLayout59.xml" Id="Rc7909a5adb9246a8" /></Relationships>
</file>

<file path=ppt/slides/_rels/slide104.xml.rels>&#65279;<?xml version="1.0" encoding="utf-8"?><Relationships xmlns="http://schemas.openxmlformats.org/package/2006/relationships"><Relationship Type="http://schemas.openxmlformats.org/officeDocument/2006/relationships/image" Target="/ppt/media/image11.png" Id="Ra12aadc666d34451" /><Relationship Type="http://schemas.openxmlformats.org/officeDocument/2006/relationships/slideLayout" Target="/ppt/slideLayouts/slideLayout59.xml" Id="R55d2c81e55814377" /></Relationships>
</file>

<file path=ppt/slides/_rels/slide105.xml.rels>&#65279;<?xml version="1.0" encoding="utf-8"?><Relationships xmlns="http://schemas.openxmlformats.org/package/2006/relationships"><Relationship Type="http://schemas.openxmlformats.org/officeDocument/2006/relationships/slideLayout" Target="/ppt/slideLayouts/slideLayout59.xml" Id="Rdecf3ccf33f24c9a" /></Relationships>
</file>

<file path=ppt/slides/_rels/slide106.xml.rels>&#65279;<?xml version="1.0" encoding="utf-8"?><Relationships xmlns="http://schemas.openxmlformats.org/package/2006/relationships"><Relationship Type="http://schemas.openxmlformats.org/officeDocument/2006/relationships/slideLayout" Target="/ppt/slideLayouts/slideLayout53.xml" Id="Rcab17a0d8eb24537" /></Relationships>
</file>

<file path=ppt/slides/_rels/slide107.xml.rels>&#65279;<?xml version="1.0" encoding="utf-8"?><Relationships xmlns="http://schemas.openxmlformats.org/package/2006/relationships"><Relationship Type="http://schemas.openxmlformats.org/officeDocument/2006/relationships/image" Target="/ppt/media/image27.jpg" Id="Rfde14010171c4949" /><Relationship Type="http://schemas.openxmlformats.org/officeDocument/2006/relationships/notesSlide" Target="/ppt/notesSlides/notesSlide11.xml" Id="R895cdaa311064c5d" /><Relationship Type="http://schemas.openxmlformats.org/officeDocument/2006/relationships/slideLayout" Target="/ppt/slideLayouts/slideLayout53.xml" Id="R588016486ab247bd" /></Relationships>
</file>

<file path=ppt/slides/_rels/slide108.xml.rels>&#65279;<?xml version="1.0" encoding="utf-8"?><Relationships xmlns="http://schemas.openxmlformats.org/package/2006/relationships"><Relationship Type="http://schemas.openxmlformats.org/officeDocument/2006/relationships/notesSlide" Target="/ppt/notesSlides/notesSlide12.xml" Id="R68815599151240f8" /><Relationship Type="http://schemas.openxmlformats.org/officeDocument/2006/relationships/slideLayout" Target="/ppt/slideLayouts/slideLayout53.xml" Id="Rf5a55fc6743f40fc" /></Relationships>
</file>

<file path=ppt/slides/_rels/slide109.xml.rels>&#65279;<?xml version="1.0" encoding="utf-8"?><Relationships xmlns="http://schemas.openxmlformats.org/package/2006/relationships"><Relationship Type="http://schemas.openxmlformats.org/officeDocument/2006/relationships/image" Target="/ppt/media/image28.jpg" Id="R54417e17b2444239" /><Relationship Type="http://schemas.openxmlformats.org/officeDocument/2006/relationships/slideLayout" Target="/ppt/slideLayouts/slideLayout53.xml" Id="R2fc26ead399d4d24" /></Relationships>
</file>

<file path=ppt/slides/_rels/slide11.xml.rels>&#65279;<?xml version="1.0" encoding="utf-8"?><Relationships xmlns="http://schemas.openxmlformats.org/package/2006/relationships"><Relationship Type="http://schemas.openxmlformats.org/officeDocument/2006/relationships/notesSlide" Target="/ppt/notesSlides/notesSlide1.xml" Id="Rf436bc31452d4498" /><Relationship Type="http://schemas.openxmlformats.org/officeDocument/2006/relationships/slideLayout" Target="/ppt/slideLayouts/slideLayout4.xml" Id="R9e43df8b068c4ffe" /></Relationships>
</file>

<file path=ppt/slides/_rels/slide110.xml.rels>&#65279;<?xml version="1.0" encoding="utf-8"?><Relationships xmlns="http://schemas.openxmlformats.org/package/2006/relationships"><Relationship Type="http://schemas.openxmlformats.org/officeDocument/2006/relationships/slideLayout" Target="/ppt/slideLayouts/slideLayout53.xml" Id="R6d601507c144440c" /></Relationships>
</file>

<file path=ppt/slides/_rels/slide111.xml.rels>&#65279;<?xml version="1.0" encoding="utf-8"?><Relationships xmlns="http://schemas.openxmlformats.org/package/2006/relationships"><Relationship Type="http://schemas.openxmlformats.org/officeDocument/2006/relationships/slideLayout" Target="/ppt/slideLayouts/slideLayout53.xml" Id="Re47afa42d68c4c47" /></Relationships>
</file>

<file path=ppt/slides/_rels/slide112.xml.rels>&#65279;<?xml version="1.0" encoding="utf-8"?><Relationships xmlns="http://schemas.openxmlformats.org/package/2006/relationships"><Relationship Type="http://schemas.openxmlformats.org/officeDocument/2006/relationships/slideLayout" Target="/ppt/slideLayouts/slideLayout53.xml" Id="Rcf74e7cbb6834d67" /></Relationships>
</file>

<file path=ppt/slides/_rels/slide113.xml.rels>&#65279;<?xml version="1.0" encoding="utf-8"?><Relationships xmlns="http://schemas.openxmlformats.org/package/2006/relationships"><Relationship Type="http://schemas.openxmlformats.org/officeDocument/2006/relationships/image" Target="/ppt/media/image29.jpg" Id="R3381ca99deb34964" /><Relationship Type="http://schemas.openxmlformats.org/officeDocument/2006/relationships/slideLayout" Target="/ppt/slideLayouts/slideLayout53.xml" Id="Rc469426eded24898" /></Relationships>
</file>

<file path=ppt/slides/_rels/slide114.xml.rels>&#65279;<?xml version="1.0" encoding="utf-8"?><Relationships xmlns="http://schemas.openxmlformats.org/package/2006/relationships"><Relationship Type="http://schemas.openxmlformats.org/officeDocument/2006/relationships/slideLayout" Target="/ppt/slideLayouts/slideLayout53.xml" Id="R26b4e7b79cd54388" /></Relationships>
</file>

<file path=ppt/slides/_rels/slide115.xml.rels>&#65279;<?xml version="1.0" encoding="utf-8"?><Relationships xmlns="http://schemas.openxmlformats.org/package/2006/relationships"><Relationship Type="http://schemas.openxmlformats.org/officeDocument/2006/relationships/image" Target="/ppt/media/image30.jpg" Id="Rf3c8229bab7e46ce" /><Relationship Type="http://schemas.openxmlformats.org/officeDocument/2006/relationships/slideLayout" Target="/ppt/slideLayouts/slideLayout65.xml" Id="R9e76741699364255" /></Relationships>
</file>

<file path=ppt/slides/_rels/slide116.xml.rels>&#65279;<?xml version="1.0" encoding="utf-8"?><Relationships xmlns="http://schemas.openxmlformats.org/package/2006/relationships"><Relationship Type="http://schemas.openxmlformats.org/officeDocument/2006/relationships/slideLayout" Target="/ppt/slideLayouts/slideLayout64.xml" Id="R70329dba2173492e" /></Relationships>
</file>

<file path=ppt/slides/_rels/slide117.xml.rels>&#65279;<?xml version="1.0" encoding="utf-8"?><Relationships xmlns="http://schemas.openxmlformats.org/package/2006/relationships"><Relationship Type="http://schemas.openxmlformats.org/officeDocument/2006/relationships/slideLayout" Target="/ppt/slideLayouts/slideLayout64.xml" Id="R3b804bf87ad048e2" /></Relationships>
</file>

<file path=ppt/slides/_rels/slide118.xml.rels>&#65279;<?xml version="1.0" encoding="utf-8"?><Relationships xmlns="http://schemas.openxmlformats.org/package/2006/relationships"><Relationship Type="http://schemas.openxmlformats.org/officeDocument/2006/relationships/slideLayout" Target="/ppt/slideLayouts/slideLayout64.xml" Id="R34b2911bff7d46f5" /></Relationships>
</file>

<file path=ppt/slides/_rels/slide119.xml.rels>&#65279;<?xml version="1.0" encoding="utf-8"?><Relationships xmlns="http://schemas.openxmlformats.org/package/2006/relationships"><Relationship Type="http://schemas.openxmlformats.org/officeDocument/2006/relationships/slideLayout" Target="/ppt/slideLayouts/slideLayout64.xml" Id="R0c60c6bac78c41b7" /></Relationships>
</file>

<file path=ppt/slides/_rels/slide12.xml.rels>&#65279;<?xml version="1.0" encoding="utf-8"?><Relationships xmlns="http://schemas.openxmlformats.org/package/2006/relationships"><Relationship Type="http://schemas.openxmlformats.org/officeDocument/2006/relationships/notesSlide" Target="/ppt/notesSlides/notesSlide2.xml" Id="R1896a60d3d8442c7" /><Relationship Type="http://schemas.openxmlformats.org/officeDocument/2006/relationships/slideLayout" Target="/ppt/slideLayouts/slideLayout4.xml" Id="R74203241795f4013" /></Relationships>
</file>

<file path=ppt/slides/_rels/slide120.xml.rels>&#65279;<?xml version="1.0" encoding="utf-8"?><Relationships xmlns="http://schemas.openxmlformats.org/package/2006/relationships"><Relationship Type="http://schemas.openxmlformats.org/officeDocument/2006/relationships/slideLayout" Target="/ppt/slideLayouts/slideLayout64.xml" Id="R1e045f1d9f4d4b61" /></Relationships>
</file>

<file path=ppt/slides/_rels/slide121.xml.rels>&#65279;<?xml version="1.0" encoding="utf-8"?><Relationships xmlns="http://schemas.openxmlformats.org/package/2006/relationships"><Relationship Type="http://schemas.openxmlformats.org/officeDocument/2006/relationships/slideLayout" Target="/ppt/slideLayouts/slideLayout64.xml" Id="R08dc4c83710248d3" /></Relationships>
</file>

<file path=ppt/slides/_rels/slide122.xml.rels>&#65279;<?xml version="1.0" encoding="utf-8"?><Relationships xmlns="http://schemas.openxmlformats.org/package/2006/relationships"><Relationship Type="http://schemas.openxmlformats.org/officeDocument/2006/relationships/slideLayout" Target="/ppt/slideLayouts/slideLayout64.xml" Id="R15dc0be2466f465d" /></Relationships>
</file>

<file path=ppt/slides/_rels/slide123.xml.rels>&#65279;<?xml version="1.0" encoding="utf-8"?><Relationships xmlns="http://schemas.openxmlformats.org/package/2006/relationships"><Relationship Type="http://schemas.openxmlformats.org/officeDocument/2006/relationships/slideLayout" Target="/ppt/slideLayouts/slideLayout64.xml" Id="Rfc7e5cce51d44291" /></Relationships>
</file>

<file path=ppt/slides/_rels/slide124.xml.rels>&#65279;<?xml version="1.0" encoding="utf-8"?><Relationships xmlns="http://schemas.openxmlformats.org/package/2006/relationships"><Relationship Type="http://schemas.openxmlformats.org/officeDocument/2006/relationships/image" Target="/ppt/media/image12.png" Id="R880e2886980e48c2" /><Relationship Type="http://schemas.openxmlformats.org/officeDocument/2006/relationships/slideLayout" Target="/ppt/slideLayouts/slideLayout64.xml" Id="Rb92d21dba22d4831" /></Relationships>
</file>

<file path=ppt/slides/_rels/slide125.xml.rels>&#65279;<?xml version="1.0" encoding="utf-8"?><Relationships xmlns="http://schemas.openxmlformats.org/package/2006/relationships"><Relationship Type="http://schemas.openxmlformats.org/officeDocument/2006/relationships/slideLayout" Target="/ppt/slideLayouts/slideLayout64.xml" Id="Rcb19ffe5ee8b4708" /></Relationships>
</file>

<file path=ppt/slides/_rels/slide126.xml.rels>&#65279;<?xml version="1.0" encoding="utf-8"?><Relationships xmlns="http://schemas.openxmlformats.org/package/2006/relationships"><Relationship Type="http://schemas.openxmlformats.org/officeDocument/2006/relationships/slideLayout" Target="/ppt/slideLayouts/slideLayout64.xml" Id="R3dc59345eee046d8" /></Relationships>
</file>

<file path=ppt/slides/_rels/slide127.xml.rels>&#65279;<?xml version="1.0" encoding="utf-8"?><Relationships xmlns="http://schemas.openxmlformats.org/package/2006/relationships"><Relationship Type="http://schemas.openxmlformats.org/officeDocument/2006/relationships/slideLayout" Target="/ppt/slideLayouts/slideLayout64.xml" Id="R17c2b9b8ddb04354" /></Relationships>
</file>

<file path=ppt/slides/_rels/slide128.xml.rels>&#65279;<?xml version="1.0" encoding="utf-8"?><Relationships xmlns="http://schemas.openxmlformats.org/package/2006/relationships"><Relationship Type="http://schemas.openxmlformats.org/officeDocument/2006/relationships/notesSlide" Target="/ppt/notesSlides/notesSlide13.xml" Id="R985d8ddecd2f43a2" /><Relationship Type="http://schemas.openxmlformats.org/officeDocument/2006/relationships/slideLayout" Target="/ppt/slideLayouts/slideLayout64.xml" Id="Rdfff43044a9a4ab4" /></Relationships>
</file>

<file path=ppt/slides/_rels/slide129.xml.rels>&#65279;<?xml version="1.0" encoding="utf-8"?><Relationships xmlns="http://schemas.openxmlformats.org/package/2006/relationships"><Relationship Type="http://schemas.openxmlformats.org/officeDocument/2006/relationships/slideLayout" Target="/ppt/slideLayouts/slideLayout64.xml" Id="Rca7f185faf284287" /></Relationships>
</file>

<file path=ppt/slides/_rels/slide13.xml.rels>&#65279;<?xml version="1.0" encoding="utf-8"?><Relationships xmlns="http://schemas.openxmlformats.org/package/2006/relationships"><Relationship Type="http://schemas.openxmlformats.org/officeDocument/2006/relationships/slideLayout" Target="/ppt/slideLayouts/slideLayout4.xml" Id="Rb61ea11a202c4c35" /></Relationships>
</file>

<file path=ppt/slides/_rels/slide130.xml.rels>&#65279;<?xml version="1.0" encoding="utf-8"?><Relationships xmlns="http://schemas.openxmlformats.org/package/2006/relationships"><Relationship Type="http://schemas.openxmlformats.org/officeDocument/2006/relationships/image" Target="/ppt/media/image13.png" Id="R114f2c3fb7084af8" /><Relationship Type="http://schemas.openxmlformats.org/officeDocument/2006/relationships/slideLayout" Target="/ppt/slideLayouts/slideLayout64.xml" Id="R0cc7fe9ab9b74c08" /></Relationships>
</file>

<file path=ppt/slides/_rels/slide131.xml.rels>&#65279;<?xml version="1.0" encoding="utf-8"?><Relationships xmlns="http://schemas.openxmlformats.org/package/2006/relationships"><Relationship Type="http://schemas.openxmlformats.org/officeDocument/2006/relationships/slideLayout" Target="/ppt/slideLayouts/slideLayout64.xml" Id="Rfb94cd7c22f14bca" /></Relationships>
</file>

<file path=ppt/slides/_rels/slide132.xml.rels>&#65279;<?xml version="1.0" encoding="utf-8"?><Relationships xmlns="http://schemas.openxmlformats.org/package/2006/relationships"><Relationship Type="http://schemas.openxmlformats.org/officeDocument/2006/relationships/image" Target="/ppt/media/image14.png" Id="R38a1127208324dd7" /><Relationship Type="http://schemas.openxmlformats.org/officeDocument/2006/relationships/notesSlide" Target="/ppt/notesSlides/notesSlide14.xml" Id="R126790f5a01f4fe8" /><Relationship Type="http://schemas.openxmlformats.org/officeDocument/2006/relationships/slideLayout" Target="/ppt/slideLayouts/slideLayout64.xml" Id="Ra77f82f6d3544828" /></Relationships>
</file>

<file path=ppt/slides/_rels/slide133.xml.rels>&#65279;<?xml version="1.0" encoding="utf-8"?><Relationships xmlns="http://schemas.openxmlformats.org/package/2006/relationships"><Relationship Type="http://schemas.openxmlformats.org/officeDocument/2006/relationships/slideLayout" Target="/ppt/slideLayouts/slideLayout64.xml" Id="R7eec602e252d4cf2" /></Relationships>
</file>

<file path=ppt/slides/_rels/slide134.xml.rels>&#65279;<?xml version="1.0" encoding="utf-8"?><Relationships xmlns="http://schemas.openxmlformats.org/package/2006/relationships"><Relationship Type="http://schemas.openxmlformats.org/officeDocument/2006/relationships/image" Target="/ppt/media/image15.png" Id="Reb9e8baeca794f36" /><Relationship Type="http://schemas.openxmlformats.org/officeDocument/2006/relationships/slideLayout" Target="/ppt/slideLayouts/slideLayout64.xml" Id="R51b41b350310412b" /></Relationships>
</file>

<file path=ppt/slides/_rels/slide135.xml.rels>&#65279;<?xml version="1.0" encoding="utf-8"?><Relationships xmlns="http://schemas.openxmlformats.org/package/2006/relationships"><Relationship Type="http://schemas.openxmlformats.org/officeDocument/2006/relationships/slideLayout" Target="/ppt/slideLayouts/slideLayout64.xml" Id="R49b06d772009434f" /></Relationships>
</file>

<file path=ppt/slides/_rels/slide136.xml.rels>&#65279;<?xml version="1.0" encoding="utf-8"?><Relationships xmlns="http://schemas.openxmlformats.org/package/2006/relationships"><Relationship Type="http://schemas.openxmlformats.org/officeDocument/2006/relationships/image" Target="/ppt/media/image16.png" Id="R4db3b7406e174a07" /><Relationship Type="http://schemas.openxmlformats.org/officeDocument/2006/relationships/slideLayout" Target="/ppt/slideLayouts/slideLayout64.xml" Id="R09b0b348ece4499e" /></Relationships>
</file>

<file path=ppt/slides/_rels/slide137.xml.rels>&#65279;<?xml version="1.0" encoding="utf-8"?><Relationships xmlns="http://schemas.openxmlformats.org/package/2006/relationships"><Relationship Type="http://schemas.openxmlformats.org/officeDocument/2006/relationships/slideLayout" Target="/ppt/slideLayouts/slideLayout64.xml" Id="R67a329963fb14e0e" /></Relationships>
</file>

<file path=ppt/slides/_rels/slide138.xml.rels>&#65279;<?xml version="1.0" encoding="utf-8"?><Relationships xmlns="http://schemas.openxmlformats.org/package/2006/relationships"><Relationship Type="http://schemas.openxmlformats.org/officeDocument/2006/relationships/slideLayout" Target="/ppt/slideLayouts/slideLayout64.xml" Id="R3936f517564c4b7c" /></Relationships>
</file>

<file path=ppt/slides/_rels/slide139.xml.rels>&#65279;<?xml version="1.0" encoding="utf-8"?><Relationships xmlns="http://schemas.openxmlformats.org/package/2006/relationships"><Relationship Type="http://schemas.openxmlformats.org/officeDocument/2006/relationships/image" Target="/ppt/media/image17.png" Id="R7e62125d26074388" /><Relationship Type="http://schemas.openxmlformats.org/officeDocument/2006/relationships/slideLayout" Target="/ppt/slideLayouts/slideLayout64.xml" Id="R40bc87783904483d" /></Relationships>
</file>

<file path=ppt/slides/_rels/slide14.xml.rels>&#65279;<?xml version="1.0" encoding="utf-8"?><Relationships xmlns="http://schemas.openxmlformats.org/package/2006/relationships"><Relationship Type="http://schemas.openxmlformats.org/officeDocument/2006/relationships/slideLayout" Target="/ppt/slideLayouts/slideLayout4.xml" Id="R5b6d57120ea64299" /></Relationships>
</file>

<file path=ppt/slides/_rels/slide140.xml.rels>&#65279;<?xml version="1.0" encoding="utf-8"?><Relationships xmlns="http://schemas.openxmlformats.org/package/2006/relationships"><Relationship Type="http://schemas.openxmlformats.org/officeDocument/2006/relationships/slideLayout" Target="/ppt/slideLayouts/slideLayout64.xml" Id="R96b1e880c80141ab" /></Relationships>
</file>

<file path=ppt/slides/_rels/slide141.xml.rels>&#65279;<?xml version="1.0" encoding="utf-8"?><Relationships xmlns="http://schemas.openxmlformats.org/package/2006/relationships"><Relationship Type="http://schemas.openxmlformats.org/officeDocument/2006/relationships/image" Target="/ppt/media/image31.jpg" Id="R70d4e3191b324d60" /><Relationship Type="http://schemas.openxmlformats.org/officeDocument/2006/relationships/slideLayout" Target="/ppt/slideLayouts/slideLayout64.xml" Id="R1ed36ac13f7544f4" /></Relationships>
</file>

<file path=ppt/slides/_rels/slide142.xml.rels>&#65279;<?xml version="1.0" encoding="utf-8"?><Relationships xmlns="http://schemas.openxmlformats.org/package/2006/relationships"><Relationship Type="http://schemas.openxmlformats.org/officeDocument/2006/relationships/slideLayout" Target="/ppt/slideLayouts/slideLayout64.xml" Id="Rbd31795722aa4793" /></Relationships>
</file>

<file path=ppt/slides/_rels/slide143.xml.rels>&#65279;<?xml version="1.0" encoding="utf-8"?><Relationships xmlns="http://schemas.openxmlformats.org/package/2006/relationships"><Relationship Type="http://schemas.openxmlformats.org/officeDocument/2006/relationships/image" Target="/ppt/media/image18.png" Id="Rbc0c351a554d442c" /><Relationship Type="http://schemas.openxmlformats.org/officeDocument/2006/relationships/slideLayout" Target="/ppt/slideLayouts/slideLayout64.xml" Id="Rbdf5c6782b634e29" /></Relationships>
</file>

<file path=ppt/slides/_rels/slide144.xml.rels>&#65279;<?xml version="1.0" encoding="utf-8"?><Relationships xmlns="http://schemas.openxmlformats.org/package/2006/relationships"><Relationship Type="http://schemas.openxmlformats.org/officeDocument/2006/relationships/slideLayout" Target="/ppt/slideLayouts/slideLayout64.xml" Id="R3b2142d8f278404b" /></Relationships>
</file>

<file path=ppt/slides/_rels/slide145.xml.rels>&#65279;<?xml version="1.0" encoding="utf-8"?><Relationships xmlns="http://schemas.openxmlformats.org/package/2006/relationships"><Relationship Type="http://schemas.openxmlformats.org/officeDocument/2006/relationships/image" Target="/ppt/media/image19.png" Id="Rda24230072594116" /><Relationship Type="http://schemas.openxmlformats.org/officeDocument/2006/relationships/slideLayout" Target="/ppt/slideLayouts/slideLayout64.xml" Id="R6a7301a943a14f62" /></Relationships>
</file>

<file path=ppt/slides/_rels/slide146.xml.rels>&#65279;<?xml version="1.0" encoding="utf-8"?><Relationships xmlns="http://schemas.openxmlformats.org/package/2006/relationships"><Relationship Type="http://schemas.openxmlformats.org/officeDocument/2006/relationships/slideLayout" Target="/ppt/slideLayouts/slideLayout64.xml" Id="R1639b7752b0243bd" /></Relationships>
</file>

<file path=ppt/slides/_rels/slide147.xml.rels>&#65279;<?xml version="1.0" encoding="utf-8"?><Relationships xmlns="http://schemas.openxmlformats.org/package/2006/relationships"><Relationship Type="http://schemas.openxmlformats.org/officeDocument/2006/relationships/image" Target="/ppt/media/image20.png" Id="Rb5a47ba848c04fe4" /><Relationship Type="http://schemas.openxmlformats.org/officeDocument/2006/relationships/slideLayout" Target="/ppt/slideLayouts/slideLayout64.xml" Id="Rd3dd7734aaaa47c3" /></Relationships>
</file>

<file path=ppt/slides/_rels/slide148.xml.rels>&#65279;<?xml version="1.0" encoding="utf-8"?><Relationships xmlns="http://schemas.openxmlformats.org/package/2006/relationships"><Relationship Type="http://schemas.openxmlformats.org/officeDocument/2006/relationships/image" Target="/ppt/media/image21.png" Id="Re25908bbcece45fd" /><Relationship Type="http://schemas.openxmlformats.org/officeDocument/2006/relationships/slideLayout" Target="/ppt/slideLayouts/slideLayout64.xml" Id="R92abd26e548c4805" /></Relationships>
</file>

<file path=ppt/slides/_rels/slide149.xml.rels>&#65279;<?xml version="1.0" encoding="utf-8"?><Relationships xmlns="http://schemas.openxmlformats.org/package/2006/relationships"><Relationship Type="http://schemas.openxmlformats.org/officeDocument/2006/relationships/slideLayout" Target="/ppt/slideLayouts/slideLayout64.xml" Id="R1117b9ddbb924d3c" /></Relationships>
</file>

<file path=ppt/slides/_rels/slide15.xml.rels>&#65279;<?xml version="1.0" encoding="utf-8"?><Relationships xmlns="http://schemas.openxmlformats.org/package/2006/relationships"><Relationship Type="http://schemas.openxmlformats.org/officeDocument/2006/relationships/slideLayout" Target="/ppt/slideLayouts/slideLayout4.xml" Id="R4727452f00b147f9" /></Relationships>
</file>

<file path=ppt/slides/_rels/slide16.xml.rels>&#65279;<?xml version="1.0" encoding="utf-8"?><Relationships xmlns="http://schemas.openxmlformats.org/package/2006/relationships"><Relationship Type="http://schemas.openxmlformats.org/officeDocument/2006/relationships/slideLayout" Target="/ppt/slideLayouts/slideLayout4.xml" Id="Reb26179bce474c2a" /></Relationships>
</file>

<file path=ppt/slides/_rels/slide17.xml.rels>&#65279;<?xml version="1.0" encoding="utf-8"?><Relationships xmlns="http://schemas.openxmlformats.org/package/2006/relationships"><Relationship Type="http://schemas.openxmlformats.org/officeDocument/2006/relationships/slideLayout" Target="/ppt/slideLayouts/slideLayout4.xml" Id="Rc4d8b03fbee3424c" /></Relationships>
</file>

<file path=ppt/slides/_rels/slide18.xml.rels>&#65279;<?xml version="1.0" encoding="utf-8"?><Relationships xmlns="http://schemas.openxmlformats.org/package/2006/relationships"><Relationship Type="http://schemas.openxmlformats.org/officeDocument/2006/relationships/image" Target="/ppt/media/image6.jpg" Id="R1913e6bf0e214455" /><Relationship Type="http://schemas.openxmlformats.org/officeDocument/2006/relationships/slideLayout" Target="/ppt/slideLayouts/slideLayout4.xml" Id="Ref8c9fa78226450c" /></Relationships>
</file>

<file path=ppt/slides/_rels/slide19.xml.rels>&#65279;<?xml version="1.0" encoding="utf-8"?><Relationships xmlns="http://schemas.openxmlformats.org/package/2006/relationships"><Relationship Type="http://schemas.openxmlformats.org/officeDocument/2006/relationships/slideLayout" Target="/ppt/slideLayouts/slideLayout4.xml" Id="R659895cd12744f6d" /></Relationships>
</file>

<file path=ppt/slides/_rels/slide2.xml.rels>&#65279;<?xml version="1.0" encoding="utf-8"?><Relationships xmlns="http://schemas.openxmlformats.org/package/2006/relationships"><Relationship Type="http://schemas.openxmlformats.org/officeDocument/2006/relationships/slideLayout" Target="/ppt/slideLayouts/slideLayout4.xml" Id="R1dc0bcb3a9704e6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4.xml" Id="R0558ce93da4f414e" /></Relationships>
</file>

<file path=ppt/slides/_rels/slide21.xml.rels>&#65279;<?xml version="1.0" encoding="utf-8"?><Relationships xmlns="http://schemas.openxmlformats.org/package/2006/relationships"><Relationship Type="http://schemas.openxmlformats.org/officeDocument/2006/relationships/slideLayout" Target="/ppt/slideLayouts/slideLayout4.xml" Id="Re4699f21e2524ea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4.xml" Id="Rc387962e88b6442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4.xml" Id="R16e4d558133a43a3" /></Relationships>
</file>

<file path=ppt/slides/_rels/slide24.xml.rels>&#65279;<?xml version="1.0" encoding="utf-8"?><Relationships xmlns="http://schemas.openxmlformats.org/package/2006/relationships"><Relationship Type="http://schemas.openxmlformats.org/officeDocument/2006/relationships/image" Target="/ppt/media/image7.jpg" Id="R3e567529e6e04b11" /><Relationship Type="http://schemas.openxmlformats.org/officeDocument/2006/relationships/slideLayout" Target="/ppt/slideLayouts/slideLayout4.xml" Id="R74dc498745794585" /></Relationships>
</file>

<file path=ppt/slides/_rels/slide25.xml.rels>&#65279;<?xml version="1.0" encoding="utf-8"?><Relationships xmlns="http://schemas.openxmlformats.org/package/2006/relationships"><Relationship Type="http://schemas.openxmlformats.org/officeDocument/2006/relationships/slideLayout" Target="/ppt/slideLayouts/slideLayout4.xml" Id="Rd457d4f9cdd342e9" /></Relationships>
</file>

<file path=ppt/slides/_rels/slide26.xml.rels>&#65279;<?xml version="1.0" encoding="utf-8"?><Relationships xmlns="http://schemas.openxmlformats.org/package/2006/relationships"><Relationship Type="http://schemas.openxmlformats.org/officeDocument/2006/relationships/slideLayout" Target="/ppt/slideLayouts/slideLayout4.xml" Id="R5480697007c543bd" /></Relationships>
</file>

<file path=ppt/slides/_rels/slide27.xml.rels>&#65279;<?xml version="1.0" encoding="utf-8"?><Relationships xmlns="http://schemas.openxmlformats.org/package/2006/relationships"><Relationship Type="http://schemas.openxmlformats.org/officeDocument/2006/relationships/slideLayout" Target="/ppt/slideLayouts/slideLayout4.xml" Id="R4a35bcbe7c0c4183" /></Relationships>
</file>

<file path=ppt/slides/_rels/slide28.xml.rels>&#65279;<?xml version="1.0" encoding="utf-8"?><Relationships xmlns="http://schemas.openxmlformats.org/package/2006/relationships"><Relationship Type="http://schemas.openxmlformats.org/officeDocument/2006/relationships/image" Target="/ppt/media/image8.jpg" Id="Re27e8f8a5860475e" /><Relationship Type="http://schemas.openxmlformats.org/officeDocument/2006/relationships/slideLayout" Target="/ppt/slideLayouts/slideLayout4.xml" Id="R8b0078fd63874000" /></Relationships>
</file>

<file path=ppt/slides/_rels/slide29.xml.rels>&#65279;<?xml version="1.0" encoding="utf-8"?><Relationships xmlns="http://schemas.openxmlformats.org/package/2006/relationships"><Relationship Type="http://schemas.openxmlformats.org/officeDocument/2006/relationships/slideLayout" Target="/ppt/slideLayouts/slideLayout4.xml" Id="R8adb93b7e12d4914"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256db1cd147744d8" /></Relationships>
</file>

<file path=ppt/slides/_rels/slide30.xml.rels>&#65279;<?xml version="1.0" encoding="utf-8"?><Relationships xmlns="http://schemas.openxmlformats.org/package/2006/relationships"><Relationship Type="http://schemas.openxmlformats.org/officeDocument/2006/relationships/image" Target="/ppt/media/image9.jpg" Id="Rb562489788724304" /><Relationship Type="http://schemas.openxmlformats.org/officeDocument/2006/relationships/slideLayout" Target="/ppt/slideLayouts/slideLayout4.xml" Id="R6221547be2404f40" /></Relationships>
</file>

<file path=ppt/slides/_rels/slide31.xml.rels>&#65279;<?xml version="1.0" encoding="utf-8"?><Relationships xmlns="http://schemas.openxmlformats.org/package/2006/relationships"><Relationship Type="http://schemas.openxmlformats.org/officeDocument/2006/relationships/slideLayout" Target="/ppt/slideLayouts/slideLayout4.xml" Id="Rd1c2e8b1cf6243fe" /></Relationships>
</file>

<file path=ppt/slides/_rels/slide32.xml.rels>&#65279;<?xml version="1.0" encoding="utf-8"?><Relationships xmlns="http://schemas.openxmlformats.org/package/2006/relationships"><Relationship Type="http://schemas.openxmlformats.org/officeDocument/2006/relationships/slideLayout" Target="/ppt/slideLayouts/slideLayout4.xml" Id="Rc5e7d50aa2314e5a" /></Relationships>
</file>

<file path=ppt/slides/_rels/slide33.xml.rels>&#65279;<?xml version="1.0" encoding="utf-8"?><Relationships xmlns="http://schemas.openxmlformats.org/package/2006/relationships"><Relationship Type="http://schemas.openxmlformats.org/officeDocument/2006/relationships/slideLayout" Target="/ppt/slideLayouts/slideLayout15.xml" Id="R20fa97052cbb4540" /></Relationships>
</file>

<file path=ppt/slides/_rels/slide34.xml.rels>&#65279;<?xml version="1.0" encoding="utf-8"?><Relationships xmlns="http://schemas.openxmlformats.org/package/2006/relationships"><Relationship Type="http://schemas.openxmlformats.org/officeDocument/2006/relationships/image" Target="/ppt/media/image10.jpg" Id="R488d16df3e5b4037" /><Relationship Type="http://schemas.openxmlformats.org/officeDocument/2006/relationships/slideLayout" Target="/ppt/slideLayouts/slideLayout15.xml" Id="R67670b2f1a334ef3" /></Relationships>
</file>

<file path=ppt/slides/_rels/slide35.xml.rels>&#65279;<?xml version="1.0" encoding="utf-8"?><Relationships xmlns="http://schemas.openxmlformats.org/package/2006/relationships"><Relationship Type="http://schemas.openxmlformats.org/officeDocument/2006/relationships/slideLayout" Target="/ppt/slideLayouts/slideLayout15.xml" Id="R464703fae2fa4111" /></Relationships>
</file>

<file path=ppt/slides/_rels/slide36.xml.rels>&#65279;<?xml version="1.0" encoding="utf-8"?><Relationships xmlns="http://schemas.openxmlformats.org/package/2006/relationships"><Relationship Type="http://schemas.openxmlformats.org/officeDocument/2006/relationships/slideLayout" Target="/ppt/slideLayouts/slideLayout15.xml" Id="R9dca67a50003477b" /></Relationships>
</file>

<file path=ppt/slides/_rels/slide37.xml.rels>&#65279;<?xml version="1.0" encoding="utf-8"?><Relationships xmlns="http://schemas.openxmlformats.org/package/2006/relationships"><Relationship Type="http://schemas.openxmlformats.org/officeDocument/2006/relationships/image" Target="/ppt/media/image11.jpg" Id="R108fe939e10a413c" /><Relationship Type="http://schemas.openxmlformats.org/officeDocument/2006/relationships/slideLayout" Target="/ppt/slideLayouts/slideLayout15.xml" Id="R778af8277ec340c6" /></Relationships>
</file>

<file path=ppt/slides/_rels/slide38.xml.rels>&#65279;<?xml version="1.0" encoding="utf-8"?><Relationships xmlns="http://schemas.openxmlformats.org/package/2006/relationships"><Relationship Type="http://schemas.openxmlformats.org/officeDocument/2006/relationships/slideLayout" Target="/ppt/slideLayouts/slideLayout15.xml" Id="R1765700f346a4f8f" /></Relationships>
</file>

<file path=ppt/slides/_rels/slide39.xml.rels>&#65279;<?xml version="1.0" encoding="utf-8"?><Relationships xmlns="http://schemas.openxmlformats.org/package/2006/relationships"><Relationship Type="http://schemas.openxmlformats.org/officeDocument/2006/relationships/slideLayout" Target="/ppt/slideLayouts/slideLayout15.xml" Id="R94a55c874e8a4b82" /></Relationships>
</file>

<file path=ppt/slides/_rels/slide4.xml.rels>&#65279;<?xml version="1.0" encoding="utf-8"?><Relationships xmlns="http://schemas.openxmlformats.org/package/2006/relationships"><Relationship Type="http://schemas.openxmlformats.org/officeDocument/2006/relationships/image" Target="/ppt/media/image3.jpg" Id="R62bcb5b6d2624ee1" /><Relationship Type="http://schemas.openxmlformats.org/officeDocument/2006/relationships/slideLayout" Target="/ppt/slideLayouts/slideLayout4.xml" Id="R4a20e427a4924d55" /></Relationships>
</file>

<file path=ppt/slides/_rels/slide40.xml.rels>&#65279;<?xml version="1.0" encoding="utf-8"?><Relationships xmlns="http://schemas.openxmlformats.org/package/2006/relationships"><Relationship Type="http://schemas.openxmlformats.org/officeDocument/2006/relationships/slideLayout" Target="/ppt/slideLayouts/slideLayout15.xml" Id="Rb9b9c7ae40b24947" /></Relationships>
</file>

<file path=ppt/slides/_rels/slide41.xml.rels>&#65279;<?xml version="1.0" encoding="utf-8"?><Relationships xmlns="http://schemas.openxmlformats.org/package/2006/relationships"><Relationship Type="http://schemas.openxmlformats.org/officeDocument/2006/relationships/image" Target="/ppt/media/image12.jpg" Id="R282d05b7e6a1438e" /><Relationship Type="http://schemas.openxmlformats.org/officeDocument/2006/relationships/slideLayout" Target="/ppt/slideLayouts/slideLayout15.xml" Id="Rad9eb6162ec44358" /></Relationships>
</file>

<file path=ppt/slides/_rels/slide42.xml.rels>&#65279;<?xml version="1.0" encoding="utf-8"?><Relationships xmlns="http://schemas.openxmlformats.org/package/2006/relationships"><Relationship Type="http://schemas.openxmlformats.org/officeDocument/2006/relationships/image" Target="/ppt/media/image13.jpg" Id="R7f58f97617254729" /><Relationship Type="http://schemas.openxmlformats.org/officeDocument/2006/relationships/slideLayout" Target="/ppt/slideLayouts/slideLayout15.xml" Id="R354ba5cc865044b6" /></Relationships>
</file>

<file path=ppt/slides/_rels/slide43.xml.rels>&#65279;<?xml version="1.0" encoding="utf-8"?><Relationships xmlns="http://schemas.openxmlformats.org/package/2006/relationships"><Relationship Type="http://schemas.openxmlformats.org/officeDocument/2006/relationships/slideLayout" Target="/ppt/slideLayouts/slideLayout15.xml" Id="R5a4cbd3ba3cc43d1" /></Relationships>
</file>

<file path=ppt/slides/_rels/slide44.xml.rels>&#65279;<?xml version="1.0" encoding="utf-8"?><Relationships xmlns="http://schemas.openxmlformats.org/package/2006/relationships"><Relationship Type="http://schemas.openxmlformats.org/officeDocument/2006/relationships/slideLayout" Target="/ppt/slideLayouts/slideLayout15.xml" Id="Rac5b428d97ef4971" /></Relationships>
</file>

<file path=ppt/slides/_rels/slide45.xml.rels>&#65279;<?xml version="1.0" encoding="utf-8"?><Relationships xmlns="http://schemas.openxmlformats.org/package/2006/relationships"><Relationship Type="http://schemas.openxmlformats.org/officeDocument/2006/relationships/image" Target="/ppt/media/image14.jpg" Id="Rd1af735433434ce3" /><Relationship Type="http://schemas.openxmlformats.org/officeDocument/2006/relationships/notesSlide" Target="/ppt/notesSlides/notesSlide3.xml" Id="Rdca41c76e2324dc9" /><Relationship Type="http://schemas.openxmlformats.org/officeDocument/2006/relationships/slideLayout" Target="/ppt/slideLayouts/slideLayout30.xml" Id="Rcd4af27281fe4929" /></Relationships>
</file>

<file path=ppt/slides/_rels/slide46.xml.rels>&#65279;<?xml version="1.0" encoding="utf-8"?><Relationships xmlns="http://schemas.openxmlformats.org/package/2006/relationships"><Relationship Type="http://schemas.openxmlformats.org/officeDocument/2006/relationships/notesSlide" Target="/ppt/notesSlides/notesSlide4.xml" Id="R2ff9c6b38b634878" /><Relationship Type="http://schemas.openxmlformats.org/officeDocument/2006/relationships/slideLayout" Target="/ppt/slideLayouts/slideLayout28.xml" Id="Rfa335d3b381b415f" /></Relationships>
</file>

<file path=ppt/slides/_rels/slide47.xml.rels>&#65279;<?xml version="1.0" encoding="utf-8"?><Relationships xmlns="http://schemas.openxmlformats.org/package/2006/relationships"><Relationship Type="http://schemas.openxmlformats.org/officeDocument/2006/relationships/slideLayout" Target="/ppt/slideLayouts/slideLayout28.xml" Id="Rac64b1330f084406" /></Relationships>
</file>

<file path=ppt/slides/_rels/slide48.xml.rels>&#65279;<?xml version="1.0" encoding="utf-8"?><Relationships xmlns="http://schemas.openxmlformats.org/package/2006/relationships"><Relationship Type="http://schemas.openxmlformats.org/officeDocument/2006/relationships/image" Target="/ppt/media/image.png" Id="R53a5f7e2e5824032" /><Relationship Type="http://schemas.openxmlformats.org/officeDocument/2006/relationships/slideLayout" Target="/ppt/slideLayouts/slideLayout28.xml" Id="R818c0aa013f44b17" /></Relationships>
</file>

<file path=ppt/slides/_rels/slide49.xml.rels>&#65279;<?xml version="1.0" encoding="utf-8"?><Relationships xmlns="http://schemas.openxmlformats.org/package/2006/relationships"><Relationship Type="http://schemas.openxmlformats.org/officeDocument/2006/relationships/slideLayout" Target="/ppt/slideLayouts/slideLayout28.xml" Id="R79ec506335c940c1" /></Relationships>
</file>

<file path=ppt/slides/_rels/slide5.xml.rels>&#65279;<?xml version="1.0" encoding="utf-8"?><Relationships xmlns="http://schemas.openxmlformats.org/package/2006/relationships"><Relationship Type="http://schemas.openxmlformats.org/officeDocument/2006/relationships/slideLayout" Target="/ppt/slideLayouts/slideLayout4.xml" Id="R3a0fcc1a99a14911" /></Relationships>
</file>

<file path=ppt/slides/_rels/slide50.xml.rels>&#65279;<?xml version="1.0" encoding="utf-8"?><Relationships xmlns="http://schemas.openxmlformats.org/package/2006/relationships"><Relationship Type="http://schemas.openxmlformats.org/officeDocument/2006/relationships/slideLayout" Target="/ppt/slideLayouts/slideLayout28.xml" Id="R6c192d8d96a54a78" /></Relationships>
</file>

<file path=ppt/slides/_rels/slide51.xml.rels>&#65279;<?xml version="1.0" encoding="utf-8"?><Relationships xmlns="http://schemas.openxmlformats.org/package/2006/relationships"><Relationship Type="http://schemas.openxmlformats.org/officeDocument/2006/relationships/slideLayout" Target="/ppt/slideLayouts/slideLayout28.xml" Id="Ree6f5d668b6f4261" /></Relationships>
</file>

<file path=ppt/slides/_rels/slide52.xml.rels>&#65279;<?xml version="1.0" encoding="utf-8"?><Relationships xmlns="http://schemas.openxmlformats.org/package/2006/relationships"><Relationship Type="http://schemas.openxmlformats.org/officeDocument/2006/relationships/slideLayout" Target="/ppt/slideLayouts/slideLayout28.xml" Id="Rd34736273e374325" /></Relationships>
</file>

<file path=ppt/slides/_rels/slide53.xml.rels>&#65279;<?xml version="1.0" encoding="utf-8"?><Relationships xmlns="http://schemas.openxmlformats.org/package/2006/relationships"><Relationship Type="http://schemas.openxmlformats.org/officeDocument/2006/relationships/image" Target="/ppt/media/image2.png" Id="Rfb69da152a8044c3" /><Relationship Type="http://schemas.openxmlformats.org/officeDocument/2006/relationships/slideLayout" Target="/ppt/slideLayouts/slideLayout28.xml" Id="R8950fd2d94254fa4" /></Relationships>
</file>

<file path=ppt/slides/_rels/slide54.xml.rels>&#65279;<?xml version="1.0" encoding="utf-8"?><Relationships xmlns="http://schemas.openxmlformats.org/package/2006/relationships"><Relationship Type="http://schemas.openxmlformats.org/officeDocument/2006/relationships/slideLayout" Target="/ppt/slideLayouts/slideLayout28.xml" Id="Rf68b20c11cc949dd" /></Relationships>
</file>

<file path=ppt/slides/_rels/slide55.xml.rels>&#65279;<?xml version="1.0" encoding="utf-8"?><Relationships xmlns="http://schemas.openxmlformats.org/package/2006/relationships"><Relationship Type="http://schemas.openxmlformats.org/officeDocument/2006/relationships/slideLayout" Target="/ppt/slideLayouts/slideLayout28.xml" Id="R07eb6cd8d3e541e8" /></Relationships>
</file>

<file path=ppt/slides/_rels/slide56.xml.rels>&#65279;<?xml version="1.0" encoding="utf-8"?><Relationships xmlns="http://schemas.openxmlformats.org/package/2006/relationships"><Relationship Type="http://schemas.openxmlformats.org/officeDocument/2006/relationships/image" Target="/ppt/media/image.wmf" Id="Ra09d4c48f783453b" /><Relationship Type="http://schemas.openxmlformats.org/officeDocument/2006/relationships/slideLayout" Target="/ppt/slideLayouts/slideLayout28.xml" Id="Rfc0b423f90bf49cd" /></Relationships>
</file>

<file path=ppt/slides/_rels/slide57.xml.rels>&#65279;<?xml version="1.0" encoding="utf-8"?><Relationships xmlns="http://schemas.openxmlformats.org/package/2006/relationships"><Relationship Type="http://schemas.openxmlformats.org/officeDocument/2006/relationships/image" Target="/ppt/media/image.wmf" Id="R16cec2a8315f4551" /><Relationship Type="http://schemas.openxmlformats.org/officeDocument/2006/relationships/image" Target="/ppt/media/image2.wmf" Id="R5ebfa7e7a7f64978" /><Relationship Type="http://schemas.openxmlformats.org/officeDocument/2006/relationships/slideLayout" Target="/ppt/slideLayouts/slideLayout28.xml" Id="Rc58f203d02f8489d" /></Relationships>
</file>

<file path=ppt/slides/_rels/slide58.xml.rels>&#65279;<?xml version="1.0" encoding="utf-8"?><Relationships xmlns="http://schemas.openxmlformats.org/package/2006/relationships"><Relationship Type="http://schemas.openxmlformats.org/officeDocument/2006/relationships/slideLayout" Target="/ppt/slideLayouts/slideLayout28.xml" Id="R91217a407ac04570" /></Relationships>
</file>

<file path=ppt/slides/_rels/slide59.xml.rels>&#65279;<?xml version="1.0" encoding="utf-8"?><Relationships xmlns="http://schemas.openxmlformats.org/package/2006/relationships"><Relationship Type="http://schemas.openxmlformats.org/officeDocument/2006/relationships/slideLayout" Target="/ppt/slideLayouts/slideLayout28.xml" Id="R62d350c06be145f1" /></Relationships>
</file>

<file path=ppt/slides/_rels/slide6.xml.rels>&#65279;<?xml version="1.0" encoding="utf-8"?><Relationships xmlns="http://schemas.openxmlformats.org/package/2006/relationships"><Relationship Type="http://schemas.openxmlformats.org/officeDocument/2006/relationships/image" Target="/ppt/media/image4.jpg" Id="R21cbd544ded4468b" /><Relationship Type="http://schemas.openxmlformats.org/officeDocument/2006/relationships/slideLayout" Target="/ppt/slideLayouts/slideLayout4.xml" Id="Rcfd5235426c8448d" /></Relationships>
</file>

<file path=ppt/slides/_rels/slide60.xml.rels>&#65279;<?xml version="1.0" encoding="utf-8"?><Relationships xmlns="http://schemas.openxmlformats.org/package/2006/relationships"><Relationship Type="http://schemas.openxmlformats.org/officeDocument/2006/relationships/slideLayout" Target="/ppt/slideLayouts/slideLayout28.xml" Id="R1e889d52e26441de" /></Relationships>
</file>

<file path=ppt/slides/_rels/slide61.xml.rels>&#65279;<?xml version="1.0" encoding="utf-8"?><Relationships xmlns="http://schemas.openxmlformats.org/package/2006/relationships"><Relationship Type="http://schemas.openxmlformats.org/officeDocument/2006/relationships/image" Target="/ppt/media/image3.png" Id="R5040550c8212440f" /><Relationship Type="http://schemas.openxmlformats.org/officeDocument/2006/relationships/slideLayout" Target="/ppt/slideLayouts/slideLayout28.xml" Id="R19d18113172e4ed6" /></Relationships>
</file>

<file path=ppt/slides/_rels/slide62.xml.rels>&#65279;<?xml version="1.0" encoding="utf-8"?><Relationships xmlns="http://schemas.openxmlformats.org/package/2006/relationships"><Relationship Type="http://schemas.openxmlformats.org/officeDocument/2006/relationships/image" Target="/ppt/media/image4.png" Id="R9804f170cd5a4406" /><Relationship Type="http://schemas.openxmlformats.org/officeDocument/2006/relationships/image" Target="/ppt/media/image5.png" Id="R4f9fc18bab5c4a07" /><Relationship Type="http://schemas.openxmlformats.org/officeDocument/2006/relationships/image" Target="/ppt/media/image6.png" Id="R5bc3b1e411154ac7" /><Relationship Type="http://schemas.openxmlformats.org/officeDocument/2006/relationships/oleObject" Target="/ppt/slides/embeddings/embeddedObject.bin" Id="R5dcd488b354c4b7c" /><Relationship Type="http://schemas.openxmlformats.org/officeDocument/2006/relationships/oleObject" Target="/ppt/slides/embeddings/embeddedObject2.bin" Id="R20186ac6e5794e1d" /><Relationship Type="http://schemas.openxmlformats.org/officeDocument/2006/relationships/oleObject" Target="/ppt/slides/embeddings/embeddedObject3.bin" Id="Re798d883bf4647d6" /><Relationship Type="http://schemas.openxmlformats.org/officeDocument/2006/relationships/oleObject" Target="/ppt/slides/embeddings/embeddedObject4.bin" Id="R74205032b7df43c5" /><Relationship Type="http://schemas.openxmlformats.org/officeDocument/2006/relationships/oleObject" Target="/ppt/slides/embeddings/embeddedObject5.bin" Id="R537b7cdb1c144923" /><Relationship Type="http://schemas.openxmlformats.org/officeDocument/2006/relationships/oleObject" Target="/ppt/slides/embeddings/embeddedObject6.bin" Id="Recc7a8431daa461e" /><Relationship Type="http://schemas.openxmlformats.org/officeDocument/2006/relationships/vmlDrawing" Target="/ppt/drawings/vmldrawing.vml" Id="R3c2d68eedbfb4630" /><Relationship Type="http://schemas.openxmlformats.org/officeDocument/2006/relationships/slideLayout" Target="/ppt/slideLayouts/slideLayout28.xml" Id="R5cac2cf8d9484680" /></Relationships>
</file>

<file path=ppt/slides/_rels/slide63.xml.rels>&#65279;<?xml version="1.0" encoding="utf-8"?><Relationships xmlns="http://schemas.openxmlformats.org/package/2006/relationships"><Relationship Type="http://schemas.openxmlformats.org/officeDocument/2006/relationships/slideLayout" Target="/ppt/slideLayouts/slideLayout28.xml" Id="Ra1f689eede5141ec" /></Relationships>
</file>

<file path=ppt/slides/_rels/slide64.xml.rels>&#65279;<?xml version="1.0" encoding="utf-8"?><Relationships xmlns="http://schemas.openxmlformats.org/package/2006/relationships"><Relationship Type="http://schemas.openxmlformats.org/officeDocument/2006/relationships/slideLayout" Target="/ppt/slideLayouts/slideLayout28.xml" Id="Re1637084617141f7" /></Relationships>
</file>

<file path=ppt/slides/_rels/slide65.xml.rels>&#65279;<?xml version="1.0" encoding="utf-8"?><Relationships xmlns="http://schemas.openxmlformats.org/package/2006/relationships"><Relationship Type="http://schemas.openxmlformats.org/officeDocument/2006/relationships/slideLayout" Target="/ppt/slideLayouts/slideLayout28.xml" Id="R04be078f21c04449" /></Relationships>
</file>

<file path=ppt/slides/_rels/slide66.xml.rels>&#65279;<?xml version="1.0" encoding="utf-8"?><Relationships xmlns="http://schemas.openxmlformats.org/package/2006/relationships"><Relationship Type="http://schemas.openxmlformats.org/officeDocument/2006/relationships/slideLayout" Target="/ppt/slideLayouts/slideLayout28.xml" Id="R077b14691cbd4979" /></Relationships>
</file>

<file path=ppt/slides/_rels/slide67.xml.rels>&#65279;<?xml version="1.0" encoding="utf-8"?><Relationships xmlns="http://schemas.openxmlformats.org/package/2006/relationships"><Relationship Type="http://schemas.openxmlformats.org/officeDocument/2006/relationships/slideLayout" Target="/ppt/slideLayouts/slideLayout28.xml" Id="R7c86e10fb3474fbf" /></Relationships>
</file>

<file path=ppt/slides/_rels/slide68.xml.rels>&#65279;<?xml version="1.0" encoding="utf-8"?><Relationships xmlns="http://schemas.openxmlformats.org/package/2006/relationships"><Relationship Type="http://schemas.openxmlformats.org/officeDocument/2006/relationships/slideLayout" Target="/ppt/slideLayouts/slideLayout28.xml" Id="R39ab43b6159548ce" /></Relationships>
</file>

<file path=ppt/slides/_rels/slide69.xml.rels>&#65279;<?xml version="1.0" encoding="utf-8"?><Relationships xmlns="http://schemas.openxmlformats.org/package/2006/relationships"><Relationship Type="http://schemas.openxmlformats.org/officeDocument/2006/relationships/slideLayout" Target="/ppt/slideLayouts/slideLayout28.xml" Id="Ra0e7208419524a78" /></Relationships>
</file>

<file path=ppt/slides/_rels/slide7.xml.rels>&#65279;<?xml version="1.0" encoding="utf-8"?><Relationships xmlns="http://schemas.openxmlformats.org/package/2006/relationships"><Relationship Type="http://schemas.openxmlformats.org/officeDocument/2006/relationships/slideLayout" Target="/ppt/slideLayouts/slideLayout4.xml" Id="Rf717ab8c48ae4748" /></Relationships>
</file>

<file path=ppt/slides/_rels/slide70.xml.rels>&#65279;<?xml version="1.0" encoding="utf-8"?><Relationships xmlns="http://schemas.openxmlformats.org/package/2006/relationships"><Relationship Type="http://schemas.openxmlformats.org/officeDocument/2006/relationships/slideLayout" Target="/ppt/slideLayouts/slideLayout28.xml" Id="Rec78f9dffea047cc" /></Relationships>
</file>

<file path=ppt/slides/_rels/slide71.xml.rels>&#65279;<?xml version="1.0" encoding="utf-8"?><Relationships xmlns="http://schemas.openxmlformats.org/package/2006/relationships"><Relationship Type="http://schemas.openxmlformats.org/officeDocument/2006/relationships/slideLayout" Target="/ppt/slideLayouts/slideLayout28.xml" Id="R74320c9f6c0c43dc" /></Relationships>
</file>

<file path=ppt/slides/_rels/slide72.xml.rels>&#65279;<?xml version="1.0" encoding="utf-8"?><Relationships xmlns="http://schemas.openxmlformats.org/package/2006/relationships"><Relationship Type="http://schemas.openxmlformats.org/officeDocument/2006/relationships/slideLayout" Target="/ppt/slideLayouts/slideLayout42.xml" Id="R0ee10e4810804d94" /></Relationships>
</file>

<file path=ppt/slides/_rels/slide73.xml.rels>&#65279;<?xml version="1.0" encoding="utf-8"?><Relationships xmlns="http://schemas.openxmlformats.org/package/2006/relationships"><Relationship Type="http://schemas.openxmlformats.org/officeDocument/2006/relationships/slideLayout" Target="/ppt/slideLayouts/slideLayout43.xml" Id="R94f00d424f2644fd" /></Relationships>
</file>

<file path=ppt/slides/_rels/slide74.xml.rels>&#65279;<?xml version="1.0" encoding="utf-8"?><Relationships xmlns="http://schemas.openxmlformats.org/package/2006/relationships"><Relationship Type="http://schemas.openxmlformats.org/officeDocument/2006/relationships/slideLayout" Target="/ppt/slideLayouts/slideLayout42.xml" Id="R7398a61c40364240" /></Relationships>
</file>

<file path=ppt/slides/_rels/slide75.xml.rels>&#65279;<?xml version="1.0" encoding="utf-8"?><Relationships xmlns="http://schemas.openxmlformats.org/package/2006/relationships"><Relationship Type="http://schemas.openxmlformats.org/officeDocument/2006/relationships/image" Target="/ppt/media/image15.jpg" Id="Rd4d492e306dd4403" /><Relationship Type="http://schemas.openxmlformats.org/officeDocument/2006/relationships/slideLayout" Target="/ppt/slideLayouts/slideLayout42.xml" Id="Rcdc673f9a9694690" /></Relationships>
</file>

<file path=ppt/slides/_rels/slide76.xml.rels>&#65279;<?xml version="1.0" encoding="utf-8"?><Relationships xmlns="http://schemas.openxmlformats.org/package/2006/relationships"><Relationship Type="http://schemas.openxmlformats.org/officeDocument/2006/relationships/slideLayout" Target="/ppt/slideLayouts/slideLayout42.xml" Id="R2df57a802dd543b8" /></Relationships>
</file>

<file path=ppt/slides/_rels/slide77.xml.rels>&#65279;<?xml version="1.0" encoding="utf-8"?><Relationships xmlns="http://schemas.openxmlformats.org/package/2006/relationships"><Relationship Type="http://schemas.openxmlformats.org/officeDocument/2006/relationships/image" Target="/ppt/media/image16.jpg" Id="Re254bc5ebc154c9e" /><Relationship Type="http://schemas.openxmlformats.org/officeDocument/2006/relationships/slideLayout" Target="/ppt/slideLayouts/slideLayout42.xml" Id="Ra9cccce6d93d4aae" /></Relationships>
</file>

<file path=ppt/slides/_rels/slide78.xml.rels>&#65279;<?xml version="1.0" encoding="utf-8"?><Relationships xmlns="http://schemas.openxmlformats.org/package/2006/relationships"><Relationship Type="http://schemas.openxmlformats.org/officeDocument/2006/relationships/slideLayout" Target="/ppt/slideLayouts/slideLayout42.xml" Id="R8e4b913b23e240ee" /></Relationships>
</file>

<file path=ppt/slides/_rels/slide79.xml.rels>&#65279;<?xml version="1.0" encoding="utf-8"?><Relationships xmlns="http://schemas.openxmlformats.org/package/2006/relationships"><Relationship Type="http://schemas.openxmlformats.org/officeDocument/2006/relationships/slideLayout" Target="/ppt/slideLayouts/slideLayout42.xml" Id="Re3226eefe9a44ed6" /></Relationships>
</file>

<file path=ppt/slides/_rels/slide8.xml.rels>&#65279;<?xml version="1.0" encoding="utf-8"?><Relationships xmlns="http://schemas.openxmlformats.org/package/2006/relationships"><Relationship Type="http://schemas.openxmlformats.org/officeDocument/2006/relationships/image" Target="/ppt/media/image5.jpg" Id="Reeab99cf987a4dbf" /><Relationship Type="http://schemas.openxmlformats.org/officeDocument/2006/relationships/slideLayout" Target="/ppt/slideLayouts/slideLayout4.xml" Id="R0d9e98e167d24412" /></Relationships>
</file>

<file path=ppt/slides/_rels/slide80.xml.rels>&#65279;<?xml version="1.0" encoding="utf-8"?><Relationships xmlns="http://schemas.openxmlformats.org/package/2006/relationships"><Relationship Type="http://schemas.openxmlformats.org/officeDocument/2006/relationships/image" Target="/ppt/media/image17.jpg" Id="Raf12262147664c37" /><Relationship Type="http://schemas.openxmlformats.org/officeDocument/2006/relationships/image" Target="/ppt/media/image18.jpg" Id="R78b1daa1ecc64ba3" /><Relationship Type="http://schemas.openxmlformats.org/officeDocument/2006/relationships/slideLayout" Target="/ppt/slideLayouts/slideLayout42.xml" Id="R7e58257b1a724bf7" /></Relationships>
</file>

<file path=ppt/slides/_rels/slide81.xml.rels>&#65279;<?xml version="1.0" encoding="utf-8"?><Relationships xmlns="http://schemas.openxmlformats.org/package/2006/relationships"><Relationship Type="http://schemas.openxmlformats.org/officeDocument/2006/relationships/image" Target="/ppt/media/image19.jpg" Id="Ra89eef11d8064350" /><Relationship Type="http://schemas.openxmlformats.org/officeDocument/2006/relationships/slideLayout" Target="/ppt/slideLayouts/slideLayout42.xml" Id="R837e9d2c8bc74def" /></Relationships>
</file>

<file path=ppt/slides/_rels/slide82.xml.rels>&#65279;<?xml version="1.0" encoding="utf-8"?><Relationships xmlns="http://schemas.openxmlformats.org/package/2006/relationships"><Relationship Type="http://schemas.openxmlformats.org/officeDocument/2006/relationships/image" Target="/ppt/media/image20.jpg" Id="R8ee63c0fd8334ec3" /><Relationship Type="http://schemas.openxmlformats.org/officeDocument/2006/relationships/slideLayout" Target="/ppt/slideLayouts/slideLayout42.xml" Id="R67b7a55424a94ae3" /></Relationships>
</file>

<file path=ppt/slides/_rels/slide83.xml.rels>&#65279;<?xml version="1.0" encoding="utf-8"?><Relationships xmlns="http://schemas.openxmlformats.org/package/2006/relationships"><Relationship Type="http://schemas.openxmlformats.org/officeDocument/2006/relationships/slideLayout" Target="/ppt/slideLayouts/slideLayout42.xml" Id="Rd396f1452f7844c0" /></Relationships>
</file>

<file path=ppt/slides/_rels/slide84.xml.rels>&#65279;<?xml version="1.0" encoding="utf-8"?><Relationships xmlns="http://schemas.openxmlformats.org/package/2006/relationships"><Relationship Type="http://schemas.openxmlformats.org/officeDocument/2006/relationships/image" Target="/ppt/media/image21.jpg" Id="R18cbb93270e44cc3" /><Relationship Type="http://schemas.openxmlformats.org/officeDocument/2006/relationships/slideLayout" Target="/ppt/slideLayouts/slideLayout42.xml" Id="R08a8931976e34a53" /></Relationships>
</file>

<file path=ppt/slides/_rels/slide85.xml.rels>&#65279;<?xml version="1.0" encoding="utf-8"?><Relationships xmlns="http://schemas.openxmlformats.org/package/2006/relationships"><Relationship Type="http://schemas.openxmlformats.org/officeDocument/2006/relationships/image" Target="/ppt/media/image22.jpg" Id="R04756d94a29c4032" /><Relationship Type="http://schemas.openxmlformats.org/officeDocument/2006/relationships/slideLayout" Target="/ppt/slideLayouts/slideLayout42.xml" Id="R4434daf93ac141eb" /></Relationships>
</file>

<file path=ppt/slides/_rels/slide86.xml.rels>&#65279;<?xml version="1.0" encoding="utf-8"?><Relationships xmlns="http://schemas.openxmlformats.org/package/2006/relationships"><Relationship Type="http://schemas.openxmlformats.org/officeDocument/2006/relationships/image" Target="/ppt/media/image23.jpg" Id="R19cd4e4b60544640" /><Relationship Type="http://schemas.openxmlformats.org/officeDocument/2006/relationships/slideLayout" Target="/ppt/slideLayouts/slideLayout42.xml" Id="R60f40b25e5ca4e82" /></Relationships>
</file>

<file path=ppt/slides/_rels/slide87.xml.rels>&#65279;<?xml version="1.0" encoding="utf-8"?><Relationships xmlns="http://schemas.openxmlformats.org/package/2006/relationships"><Relationship Type="http://schemas.openxmlformats.org/officeDocument/2006/relationships/image" Target="/ppt/media/image24.jpg" Id="R78fc67baf6fb43eb" /><Relationship Type="http://schemas.openxmlformats.org/officeDocument/2006/relationships/slideLayout" Target="/ppt/slideLayouts/slideLayout42.xml" Id="R320f34764fcf4cd9" /></Relationships>
</file>

<file path=ppt/slides/_rels/slide88.xml.rels>&#65279;<?xml version="1.0" encoding="utf-8"?><Relationships xmlns="http://schemas.openxmlformats.org/package/2006/relationships"><Relationship Type="http://schemas.openxmlformats.org/officeDocument/2006/relationships/image" Target="/ppt/media/image25.jpg" Id="R20b8e6a9bafd4233" /><Relationship Type="http://schemas.openxmlformats.org/officeDocument/2006/relationships/slideLayout" Target="/ppt/slideLayouts/slideLayout42.xml" Id="R40853a7da6844552" /></Relationships>
</file>

<file path=ppt/slides/_rels/slide89.xml.rels>&#65279;<?xml version="1.0" encoding="utf-8"?><Relationships xmlns="http://schemas.openxmlformats.org/package/2006/relationships"><Relationship Type="http://schemas.openxmlformats.org/officeDocument/2006/relationships/slideLayout" Target="/ppt/slideLayouts/slideLayout42.xml" Id="R871c97d3b742406d" /></Relationships>
</file>

<file path=ppt/slides/_rels/slide9.xml.rels>&#65279;<?xml version="1.0" encoding="utf-8"?><Relationships xmlns="http://schemas.openxmlformats.org/package/2006/relationships"><Relationship Type="http://schemas.openxmlformats.org/officeDocument/2006/relationships/slideLayout" Target="/ppt/slideLayouts/slideLayout4.xml" Id="R7fccc119b0a045c2" /></Relationships>
</file>

<file path=ppt/slides/_rels/slide90.xml.rels>&#65279;<?xml version="1.0" encoding="utf-8"?><Relationships xmlns="http://schemas.openxmlformats.org/package/2006/relationships"><Relationship Type="http://schemas.openxmlformats.org/officeDocument/2006/relationships/image" Target="/ppt/media/image26.jpg" Id="Rba261ed423fd48b4" /><Relationship Type="http://schemas.openxmlformats.org/officeDocument/2006/relationships/slideLayout" Target="/ppt/slideLayouts/slideLayout42.xml" Id="Rf7ab4b1568bc43a5" /></Relationships>
</file>

<file path=ppt/slides/_rels/slide91.xml.rels>&#65279;<?xml version="1.0" encoding="utf-8"?><Relationships xmlns="http://schemas.openxmlformats.org/package/2006/relationships"><Relationship Type="http://schemas.openxmlformats.org/officeDocument/2006/relationships/slideLayout" Target="/ppt/slideLayouts/slideLayout54.xml" Id="Rd8598aed1101404f" /></Relationships>
</file>

<file path=ppt/slides/_rels/slide92.xml.rels>&#65279;<?xml version="1.0" encoding="utf-8"?><Relationships xmlns="http://schemas.openxmlformats.org/package/2006/relationships"><Relationship Type="http://schemas.openxmlformats.org/officeDocument/2006/relationships/slideLayout" Target="/ppt/slideLayouts/slideLayout53.xml" Id="R35f9ca1d8d0541f4" /></Relationships>
</file>

<file path=ppt/slides/_rels/slide93.xml.rels>&#65279;<?xml version="1.0" encoding="utf-8"?><Relationships xmlns="http://schemas.openxmlformats.org/package/2006/relationships"><Relationship Type="http://schemas.openxmlformats.org/officeDocument/2006/relationships/image" Target="/ppt/media/image7.png" Id="R1900466a33c743c7" /><Relationship Type="http://schemas.openxmlformats.org/officeDocument/2006/relationships/slideLayout" Target="/ppt/slideLayouts/slideLayout53.xml" Id="R9519ac13be124428" /></Relationships>
</file>

<file path=ppt/slides/_rels/slide94.xml.rels>&#65279;<?xml version="1.0" encoding="utf-8"?><Relationships xmlns="http://schemas.openxmlformats.org/package/2006/relationships"><Relationship Type="http://schemas.openxmlformats.org/officeDocument/2006/relationships/slideLayout" Target="/ppt/slideLayouts/slideLayout53.xml" Id="R5e6294c6ced5447f" /></Relationships>
</file>

<file path=ppt/slides/_rels/slide95.xml.rels>&#65279;<?xml version="1.0" encoding="utf-8"?><Relationships xmlns="http://schemas.openxmlformats.org/package/2006/relationships"><Relationship Type="http://schemas.openxmlformats.org/officeDocument/2006/relationships/notesSlide" Target="/ppt/notesSlides/notesSlide5.xml" Id="Rfae2231655bd41b2" /><Relationship Type="http://schemas.openxmlformats.org/officeDocument/2006/relationships/slideLayout" Target="/ppt/slideLayouts/slideLayout53.xml" Id="Rf739d0c122e44fce" /></Relationships>
</file>

<file path=ppt/slides/_rels/slide96.xml.rels>&#65279;<?xml version="1.0" encoding="utf-8"?><Relationships xmlns="http://schemas.openxmlformats.org/package/2006/relationships"><Relationship Type="http://schemas.openxmlformats.org/officeDocument/2006/relationships/image" Target="/ppt/media/image8.png" Id="R7a4f7358306d40f5" /><Relationship Type="http://schemas.openxmlformats.org/officeDocument/2006/relationships/notesSlide" Target="/ppt/notesSlides/notesSlide6.xml" Id="Rf7c01a046f2045a1" /><Relationship Type="http://schemas.openxmlformats.org/officeDocument/2006/relationships/slideLayout" Target="/ppt/slideLayouts/slideLayout53.xml" Id="R132fd1fe9f7e4696" /></Relationships>
</file>

<file path=ppt/slides/_rels/slide97.xml.rels>&#65279;<?xml version="1.0" encoding="utf-8"?><Relationships xmlns="http://schemas.openxmlformats.org/package/2006/relationships"><Relationship Type="http://schemas.openxmlformats.org/officeDocument/2006/relationships/slideLayout" Target="/ppt/slideLayouts/slideLayout53.xml" Id="Ra695076049bc4a70" /></Relationships>
</file>

<file path=ppt/slides/_rels/slide98.xml.rels>&#65279;<?xml version="1.0" encoding="utf-8"?><Relationships xmlns="http://schemas.openxmlformats.org/package/2006/relationships"><Relationship Type="http://schemas.openxmlformats.org/officeDocument/2006/relationships/slideLayout" Target="/ppt/slideLayouts/slideLayout53.xml" Id="Rc3641a02dbef4228" /></Relationships>
</file>

<file path=ppt/slides/_rels/slide99.xml.rels>&#65279;<?xml version="1.0" encoding="utf-8"?><Relationships xmlns="http://schemas.openxmlformats.org/package/2006/relationships"><Relationship Type="http://schemas.openxmlformats.org/officeDocument/2006/relationships/notesSlide" Target="/ppt/notesSlides/notesSlide7.xml" Id="R2ef65089b6754cea" /><Relationship Type="http://schemas.openxmlformats.org/officeDocument/2006/relationships/slideLayout" Target="/ppt/slideLayouts/slideLayout53.xml" Id="Re0200d95f89d4977"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                          UNIT-3</a:t>
            </a:r>
            <a:br>
              <a:rPr lang="en-US" dirty="0"/>
            </a:br>
            <a:br>
              <a:rPr lang="en-US" dirty="0"/>
            </a:br>
            <a:r>
              <a:rPr lang="en-US" sz="3600" dirty="0"/>
              <a:t>Public-Key Cryptosystems </a:t>
            </a:r>
            <a:br>
              <a:rPr lang="en-US" sz="3600" dirty="0"/>
            </a:br>
            <a:r>
              <a:rPr lang="en-US" sz="3600" dirty="0"/>
              <a:t>Applications for Public-Key Cryptosystems</a:t>
            </a:r>
            <a:br>
              <a:rPr lang="en-US" sz="3600" dirty="0"/>
            </a:br>
            <a:r>
              <a:rPr lang="en-US" sz="3600" dirty="0"/>
              <a:t>Requirements for Public-Key Cryptography</a:t>
            </a:r>
            <a:endParaRPr lang="en-I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03E0-027E-5ABA-D1C9-63325EB13915}"/>
              </a:ext>
            </a:extLst>
          </p:cNvPr>
          <p:cNvSpPr>
            <a:spLocks noGrp="1"/>
          </p:cNvSpPr>
          <p:nvPr>
            <p:ph type="title"/>
          </p:nvPr>
        </p:nvSpPr>
        <p:spPr>
          <a:xfrm>
            <a:off x="457200" y="404664"/>
            <a:ext cx="8229600" cy="1066800"/>
          </a:xfrm>
        </p:spPr>
        <p:txBody>
          <a:bodyPr>
            <a:normAutofit/>
          </a:bodyPr>
          <a:lstStyle/>
          <a:p>
            <a:r>
              <a:rPr lang="en-IN" sz="3200" dirty="0"/>
              <a:t>Requirements for Public-Key Cryptography</a:t>
            </a:r>
          </a:p>
        </p:txBody>
      </p:sp>
      <p:sp>
        <p:nvSpPr>
          <p:cNvPr id="3" name="Content Placeholder 2">
            <a:extLst>
              <a:ext uri="{FF2B5EF4-FFF2-40B4-BE49-F238E27FC236}">
                <a16:creationId xmlns:a16="http://schemas.microsoft.com/office/drawing/2014/main" id="{B65561E3-473E-77FB-D512-7DDD81C5CC64}"/>
              </a:ext>
            </a:extLst>
          </p:cNvPr>
          <p:cNvSpPr>
            <a:spLocks noGrp="1"/>
          </p:cNvSpPr>
          <p:nvPr>
            <p:ph idx="1"/>
          </p:nvPr>
        </p:nvSpPr>
        <p:spPr>
          <a:xfrm>
            <a:off x="251520" y="1471464"/>
            <a:ext cx="8435280" cy="5103072"/>
          </a:xfrm>
        </p:spPr>
        <p:txBody>
          <a:bodyPr/>
          <a:lstStyle/>
          <a:p>
            <a:r>
              <a:rPr lang="en-IN" dirty="0"/>
              <a:t>Diffie and Hellman </a:t>
            </a:r>
            <a:r>
              <a:rPr lang="en-US" dirty="0"/>
              <a:t>did lay out the conditions that such algorithms must fulfill.</a:t>
            </a:r>
          </a:p>
          <a:p>
            <a:r>
              <a:rPr lang="en-US" dirty="0"/>
              <a:t>1.Key Generation must be easy.</a:t>
            </a:r>
          </a:p>
          <a:p>
            <a:r>
              <a:rPr lang="en-US" dirty="0"/>
              <a:t>2.Encryption must be computationally easy.</a:t>
            </a:r>
          </a:p>
          <a:p>
            <a:r>
              <a:rPr lang="en-US" dirty="0"/>
              <a:t>3.Decryption must be easy if have private key.</a:t>
            </a:r>
          </a:p>
          <a:p>
            <a:r>
              <a:rPr lang="en-US" dirty="0"/>
              <a:t>4.Just because public key available ,no one should be able to calculate the private key.</a:t>
            </a:r>
          </a:p>
          <a:p>
            <a:r>
              <a:rPr lang="en-US" dirty="0"/>
              <a:t>5.If public key and cipher text available to adversary it mut be computationally infeasible to recover original message.</a:t>
            </a:r>
          </a:p>
          <a:p>
            <a:r>
              <a:rPr lang="en-US" dirty="0"/>
              <a:t>6.System can use two keys in either order.</a:t>
            </a:r>
            <a:endParaRPr lang="en-IN" dirty="0"/>
          </a:p>
        </p:txBody>
      </p:sp>
    </p:spTree>
    <p:extLst>
      <p:ext uri="{BB962C8B-B14F-4D97-AF65-F5344CB8AC3E}">
        <p14:creationId xmlns:p14="http://schemas.microsoft.com/office/powerpoint/2010/main" val="1545486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Picture 3"/>
          <p:cNvPicPr>
            <a:picLocks noGrp="1" noChangeAspect="1" noChangeArrowheads="1"/>
          </p:cNvPicPr>
          <p:nvPr>
            <p:ph type="body" idx="1"/>
          </p:nvPr>
        </p:nvPicPr>
        <p:blipFill>
          <a:blip r:embed="Refc7f22ec04e4181"/>
          <a:srcRect/>
          <a:stretch>
            <a:fillRect/>
          </a:stretch>
        </p:blipFill>
        <p:spPr/>
      </p:pic>
      <p:sp>
        <p:nvSpPr>
          <p:cNvPr id="3" name="Title 2">
            <a:extLst>
              <a:ext uri="{FF2B5EF4-FFF2-40B4-BE49-F238E27FC236}">
                <a16:creationId xmlns:a16="http://schemas.microsoft.com/office/drawing/2014/main" id="{9E5F4C18-DA2B-5FF5-90FE-7B522F45F715}"/>
              </a:ext>
            </a:extLst>
          </p:cNvPr>
          <p:cNvSpPr>
            <a:spLocks noGrp="1"/>
          </p:cNvSpPr>
          <p:nvPr>
            <p:ph type="title"/>
          </p:nvPr>
        </p:nvSpPr>
        <p:spPr/>
        <p:txBody>
          <a:bodyPr/>
          <a:lstStyle/>
          <a:p>
            <a:endParaRPr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57200" y="571480"/>
            <a:ext cx="8229600" cy="785818"/>
          </a:xfrm>
        </p:spPr>
        <p:txBody>
          <a:bodyPr>
            <a:normAutofit/>
          </a:bodyPr>
          <a:lstStyle/>
          <a:p>
            <a:r>
              <a:rPr lang="en-AU" sz="4500" dirty="0"/>
              <a:t>Limitations </a:t>
            </a:r>
            <a:r>
              <a:rPr lang="en-AU" sz="4500"/>
              <a:t>of CBC(print)</a:t>
            </a:r>
            <a:endParaRPr lang="en-AU" sz="4500" dirty="0"/>
          </a:p>
        </p:txBody>
      </p:sp>
      <p:sp>
        <p:nvSpPr>
          <p:cNvPr id="113667" name="Rectangle 3"/>
          <p:cNvSpPr>
            <a:spLocks noGrp="1" noChangeArrowheads="1"/>
          </p:cNvSpPr>
          <p:nvPr>
            <p:ph type="body" idx="1"/>
          </p:nvPr>
        </p:nvSpPr>
        <p:spPr>
          <a:xfrm>
            <a:off x="457200" y="1285860"/>
            <a:ext cx="8229600" cy="5357850"/>
          </a:xfrm>
        </p:spPr>
        <p:txBody>
          <a:bodyPr/>
          <a:lstStyle/>
          <a:p>
            <a:pPr>
              <a:lnSpc>
                <a:spcPct val="90000"/>
              </a:lnSpc>
            </a:pPr>
            <a:r>
              <a:rPr lang="en-AU" sz="2400" dirty="0"/>
              <a:t>CBC mode has few security issues and error propagation :</a:t>
            </a:r>
          </a:p>
          <a:p>
            <a:pPr>
              <a:lnSpc>
                <a:spcPct val="90000"/>
              </a:lnSpc>
            </a:pPr>
            <a:r>
              <a:rPr lang="en-AU" sz="2400" dirty="0"/>
              <a:t>1.Error propagation : A single error in a cipher text block can affect the decryption of all subsequent blocks</a:t>
            </a:r>
          </a:p>
          <a:p>
            <a:pPr>
              <a:lnSpc>
                <a:spcPct val="90000"/>
              </a:lnSpc>
            </a:pPr>
            <a:r>
              <a:rPr lang="en-AU" sz="2400" dirty="0"/>
              <a:t>2.Sensitivity to bit errors : CBC is sensitive to bit error</a:t>
            </a:r>
          </a:p>
          <a:p>
            <a:pPr>
              <a:lnSpc>
                <a:spcPct val="90000"/>
              </a:lnSpc>
            </a:pPr>
            <a:r>
              <a:rPr lang="en-AU" sz="2400" dirty="0"/>
              <a:t>3.Necessity for unique and unpredictable IV</a:t>
            </a:r>
          </a:p>
          <a:p>
            <a:pPr>
              <a:lnSpc>
                <a:spcPct val="90000"/>
              </a:lnSpc>
            </a:pPr>
            <a:r>
              <a:rPr lang="en-AU" sz="2400" dirty="0"/>
              <a:t>4.Vulnerability to attack: To use padded CBC block cipher safely, you must combine them with data integrity check, such as keyed hash message authentication code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571480"/>
            <a:ext cx="8229600" cy="785818"/>
          </a:xfrm>
        </p:spPr>
        <p:txBody>
          <a:bodyPr>
            <a:normAutofit fontScale="90000"/>
          </a:bodyPr>
          <a:lstStyle/>
          <a:p>
            <a:r>
              <a:rPr lang="en-AU" dirty="0"/>
              <a:t>3.Cipher Feed Back (CFB)</a:t>
            </a:r>
          </a:p>
        </p:txBody>
      </p:sp>
      <p:sp>
        <p:nvSpPr>
          <p:cNvPr id="115715" name="Rectangle 3"/>
          <p:cNvSpPr>
            <a:spLocks noGrp="1" noChangeArrowheads="1"/>
          </p:cNvSpPr>
          <p:nvPr>
            <p:ph type="body" idx="1"/>
          </p:nvPr>
        </p:nvSpPr>
        <p:spPr>
          <a:xfrm>
            <a:off x="457200" y="1500174"/>
            <a:ext cx="8229600" cy="4824426"/>
          </a:xfrm>
        </p:spPr>
        <p:txBody>
          <a:bodyPr>
            <a:normAutofit/>
          </a:bodyPr>
          <a:lstStyle/>
          <a:p>
            <a:pPr>
              <a:lnSpc>
                <a:spcPct val="90000"/>
              </a:lnSpc>
            </a:pPr>
            <a:r>
              <a:rPr lang="en-AU" sz="2800" dirty="0"/>
              <a:t>Message is treated as a stream of bits </a:t>
            </a:r>
          </a:p>
          <a:p>
            <a:pPr>
              <a:lnSpc>
                <a:spcPct val="90000"/>
              </a:lnSpc>
            </a:pPr>
            <a:r>
              <a:rPr lang="en-AU" sz="2800" dirty="0"/>
              <a:t>Added to the output of the block cipher </a:t>
            </a:r>
            <a:endParaRPr lang="en-AU" sz="2800" i="1" dirty="0"/>
          </a:p>
          <a:p>
            <a:pPr>
              <a:lnSpc>
                <a:spcPct val="90000"/>
              </a:lnSpc>
            </a:pPr>
            <a:r>
              <a:rPr lang="en-AU" sz="2800" dirty="0">
                <a:solidFill>
                  <a:srgbClr val="7030A0"/>
                </a:solidFill>
              </a:rPr>
              <a:t>Result is feed back for next stage (hence name) </a:t>
            </a:r>
          </a:p>
          <a:p>
            <a:pPr>
              <a:lnSpc>
                <a:spcPct val="90000"/>
              </a:lnSpc>
            </a:pPr>
            <a:r>
              <a:rPr lang="en-AU" sz="2800" dirty="0"/>
              <a:t>Standard allows any number of bit (1,8 or 64 or whatever) to be feed back </a:t>
            </a:r>
          </a:p>
          <a:p>
            <a:pPr lvl="1">
              <a:lnSpc>
                <a:spcPct val="90000"/>
              </a:lnSpc>
            </a:pPr>
            <a:r>
              <a:rPr lang="en-AU" sz="2400" dirty="0"/>
              <a:t>denoted CFB-1, CFB-8, CFB-64 etc </a:t>
            </a:r>
          </a:p>
          <a:p>
            <a:pPr>
              <a:lnSpc>
                <a:spcPct val="90000"/>
              </a:lnSpc>
            </a:pPr>
            <a:r>
              <a:rPr lang="en-AU" sz="2800" dirty="0"/>
              <a:t>Is most efficient to use all 64 bits (CFB-64)</a:t>
            </a:r>
          </a:p>
          <a:p>
            <a:pPr lvl="1">
              <a:lnSpc>
                <a:spcPct val="90000"/>
              </a:lnSpc>
              <a:buFontTx/>
              <a:buNone/>
            </a:pPr>
            <a:r>
              <a:rPr lang="en-AU" sz="3600" dirty="0" err="1">
                <a:latin typeface="Courier New" pitchFamily="49" charset="0"/>
              </a:rPr>
              <a:t>C</a:t>
            </a:r>
            <a:r>
              <a:rPr lang="en-AU" sz="3600" baseline="-25000" dirty="0" err="1">
                <a:latin typeface="Courier New" pitchFamily="49" charset="0"/>
              </a:rPr>
              <a:t>i</a:t>
            </a:r>
            <a:r>
              <a:rPr lang="en-AU" sz="3600" dirty="0">
                <a:latin typeface="Courier New" pitchFamily="49" charset="0"/>
              </a:rPr>
              <a:t> = P</a:t>
            </a:r>
            <a:r>
              <a:rPr lang="en-AU" sz="3600" baseline="-25000" dirty="0">
                <a:latin typeface="Courier New" pitchFamily="49" charset="0"/>
              </a:rPr>
              <a:t>i</a:t>
            </a:r>
            <a:r>
              <a:rPr lang="en-AU" sz="3600" dirty="0">
                <a:latin typeface="Courier New" pitchFamily="49" charset="0"/>
              </a:rPr>
              <a:t> XOR </a:t>
            </a:r>
            <a:r>
              <a:rPr lang="en-AU" sz="3600" baseline="-25000" dirty="0">
                <a:latin typeface="Courier New" pitchFamily="49" charset="0"/>
              </a:rPr>
              <a:t>K1</a:t>
            </a:r>
            <a:r>
              <a:rPr lang="en-AU" sz="3600" dirty="0">
                <a:latin typeface="Courier New" pitchFamily="49" charset="0"/>
              </a:rPr>
              <a:t>(C</a:t>
            </a:r>
            <a:r>
              <a:rPr lang="en-AU" sz="3600" baseline="-25000" dirty="0">
                <a:latin typeface="Courier New" pitchFamily="49" charset="0"/>
              </a:rPr>
              <a:t>i-1</a:t>
            </a:r>
            <a:r>
              <a:rPr lang="en-AU" sz="3600" dirty="0">
                <a:latin typeface="Courier New" pitchFamily="49" charset="0"/>
              </a:rPr>
              <a:t>)</a:t>
            </a:r>
          </a:p>
          <a:p>
            <a:pPr lvl="1">
              <a:lnSpc>
                <a:spcPct val="90000"/>
              </a:lnSpc>
              <a:buFontTx/>
              <a:buNone/>
            </a:pPr>
            <a:r>
              <a:rPr lang="en-AU" sz="3600" dirty="0">
                <a:latin typeface="Courier New" pitchFamily="49" charset="0"/>
              </a:rPr>
              <a:t>C</a:t>
            </a:r>
            <a:r>
              <a:rPr lang="en-AU" sz="3600" baseline="-25000" dirty="0">
                <a:latin typeface="Courier New" pitchFamily="49" charset="0"/>
              </a:rPr>
              <a:t>-1</a:t>
            </a:r>
            <a:r>
              <a:rPr lang="en-AU" sz="3600" dirty="0">
                <a:latin typeface="Courier New" pitchFamily="49" charset="0"/>
              </a:rPr>
              <a:t> = IV</a:t>
            </a:r>
            <a:r>
              <a:rPr lang="en-AU" sz="2400" dirty="0"/>
              <a:t> </a:t>
            </a:r>
          </a:p>
          <a:p>
            <a:pPr>
              <a:lnSpc>
                <a:spcPct val="90000"/>
              </a:lnSpc>
            </a:pPr>
            <a:r>
              <a:rPr lang="en-US" sz="2800" dirty="0"/>
              <a:t>Uses: stream data encryption, authentication</a:t>
            </a:r>
            <a:endParaRPr lang="en-AU" sz="28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normAutofit fontScale="90000"/>
          </a:bodyPr>
          <a:lstStyle/>
          <a:p>
            <a:r>
              <a:rPr lang="en-US" dirty="0"/>
              <a:t>Step 1</a:t>
            </a:r>
            <a:endParaRPr lang="en-IN" dirty="0"/>
          </a:p>
        </p:txBody>
      </p:sp>
      <p:pic>
        <p:nvPicPr>
          <p:cNvPr id="2050" name="Picture 2"/>
          <p:cNvPicPr>
            <a:picLocks noGrp="1" noChangeAspect="1" noChangeArrowheads="1"/>
          </p:cNvPicPr>
          <p:nvPr>
            <p:ph sz="half" idx="1"/>
          </p:nvPr>
        </p:nvPicPr>
        <p:blipFill>
          <a:blip r:embed="R34852866c0344df8"/>
          <a:stretch>
            <a:fillRect/>
          </a:stretch>
        </p:blipFill>
        <p:spPr bwMode="auto">
          <a:xfrm>
            <a:off x="457200" y="1857364"/>
            <a:ext cx="4038600" cy="4500594"/>
          </a:xfrm>
          <a:prstGeom prst="rect">
            <a:avLst/>
          </a:prstGeom>
          <a:noFill/>
          <a:ln w="9525">
            <a:noFill/>
            <a:miter lim="800000"/>
            <a:headEnd/>
            <a:tailEnd/>
          </a:ln>
          <a:effectLst/>
        </p:spPr>
      </p:pic>
      <p:sp>
        <p:nvSpPr>
          <p:cNvPr id="5" name="Content Placeholder 4"/>
          <p:cNvSpPr>
            <a:spLocks noGrp="1"/>
          </p:cNvSpPr>
          <p:nvPr>
            <p:ph sz="half" idx="2"/>
          </p:nvPr>
        </p:nvSpPr>
        <p:spPr/>
        <p:txBody>
          <a:bodyPr/>
          <a:lstStyle/>
          <a:p>
            <a:r>
              <a:rPr lang="en-US" dirty="0"/>
              <a:t>64 bit IV PT</a:t>
            </a:r>
          </a:p>
          <a:p>
            <a:r>
              <a:rPr lang="en-US" dirty="0"/>
              <a:t>Kept in Shift Register</a:t>
            </a:r>
          </a:p>
          <a:p>
            <a:r>
              <a:rPr lang="en-US" dirty="0"/>
              <a:t>Encrypted </a:t>
            </a:r>
          </a:p>
          <a:p>
            <a:r>
              <a:rPr lang="en-US" dirty="0"/>
              <a:t>64 bit IV CT</a:t>
            </a:r>
          </a:p>
          <a:p>
            <a:endParaRPr lang="en-US" dirty="0"/>
          </a:p>
          <a:p>
            <a:endParaRPr lang="en-US" dirty="0"/>
          </a:p>
          <a:p>
            <a:endParaRPr lang="en-US" dirty="0"/>
          </a:p>
          <a:p>
            <a:endParaRPr lang="en-I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normAutofit fontScale="90000"/>
          </a:bodyPr>
          <a:lstStyle/>
          <a:p>
            <a:r>
              <a:rPr lang="en-US" dirty="0"/>
              <a:t>Step 2</a:t>
            </a:r>
            <a:endParaRPr lang="en-IN" dirty="0"/>
          </a:p>
        </p:txBody>
      </p:sp>
      <p:pic>
        <p:nvPicPr>
          <p:cNvPr id="3074" name="Picture 2"/>
          <p:cNvPicPr>
            <a:picLocks noGrp="1" noChangeAspect="1" noChangeArrowheads="1"/>
          </p:cNvPicPr>
          <p:nvPr>
            <p:ph sz="half" idx="1"/>
          </p:nvPr>
        </p:nvPicPr>
        <p:blipFill>
          <a:blip r:embed="Ra12aadc666d34451"/>
          <a:stretch>
            <a:fillRect/>
          </a:stretch>
        </p:blipFill>
        <p:spPr bwMode="auto">
          <a:xfrm>
            <a:off x="457200" y="1928802"/>
            <a:ext cx="4038600" cy="4429156"/>
          </a:xfrm>
          <a:prstGeom prst="rect">
            <a:avLst/>
          </a:prstGeom>
          <a:noFill/>
          <a:ln w="9525">
            <a:noFill/>
            <a:miter lim="800000"/>
            <a:headEnd/>
            <a:tailEnd/>
          </a:ln>
          <a:effectLst/>
        </p:spPr>
      </p:pic>
      <p:sp>
        <p:nvSpPr>
          <p:cNvPr id="5" name="Content Placeholder 4"/>
          <p:cNvSpPr>
            <a:spLocks noGrp="1"/>
          </p:cNvSpPr>
          <p:nvPr>
            <p:ph sz="half" idx="2"/>
          </p:nvPr>
        </p:nvSpPr>
        <p:spPr/>
        <p:txBody>
          <a:bodyPr/>
          <a:lstStyle/>
          <a:p>
            <a:r>
              <a:rPr lang="en-US" dirty="0"/>
              <a:t>Leftmost bit (</a:t>
            </a:r>
            <a:r>
              <a:rPr lang="en-US" dirty="0" err="1"/>
              <a:t>i.e</a:t>
            </a:r>
            <a:r>
              <a:rPr lang="en-US" dirty="0"/>
              <a:t> MSB)</a:t>
            </a:r>
            <a:endParaRPr lang="en-I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57232"/>
            <a:ext cx="8329642" cy="5497693"/>
          </a:xfrm>
        </p:spPr>
        <p:txBody>
          <a:bodyPr/>
          <a:lstStyle/>
          <a:p>
            <a:r>
              <a:rPr lang="en-US" sz="4000" dirty="0">
                <a:solidFill>
                  <a:schemeClr val="accent4">
                    <a:lumMod val="50000"/>
                  </a:schemeClr>
                </a:solidFill>
              </a:rPr>
              <a:t>Step 3</a:t>
            </a:r>
          </a:p>
          <a:p>
            <a:r>
              <a:rPr lang="en-US" dirty="0">
                <a:solidFill>
                  <a:srgbClr val="7030A0"/>
                </a:solidFill>
              </a:rPr>
              <a:t>Left Shift IV by j positions.</a:t>
            </a:r>
          </a:p>
          <a:p>
            <a:r>
              <a:rPr lang="en-US" dirty="0">
                <a:solidFill>
                  <a:srgbClr val="7030A0"/>
                </a:solidFill>
              </a:rPr>
              <a:t>Move j bits of C into the rightmost side of blank IV .</a:t>
            </a:r>
          </a:p>
          <a:p>
            <a:r>
              <a:rPr lang="en-US" dirty="0">
                <a:solidFill>
                  <a:srgbClr val="7030A0"/>
                </a:solidFill>
              </a:rPr>
              <a:t>Step 1 through 3 continue until all the PT units are encrypted.</a:t>
            </a:r>
          </a:p>
          <a:p>
            <a:r>
              <a:rPr lang="en-US" dirty="0">
                <a:solidFill>
                  <a:srgbClr val="7030A0"/>
                </a:solidFill>
              </a:rPr>
              <a:t>*C=Cipher Text from step 2.</a:t>
            </a:r>
          </a:p>
          <a:p>
            <a:pPr>
              <a:buNone/>
            </a:pPr>
            <a:endParaRPr lang="en-US" sz="2400" dirty="0">
              <a:solidFill>
                <a:schemeClr val="accent4">
                  <a:lumMod val="50000"/>
                </a:schemeClr>
              </a:solidFill>
            </a:endParaRPr>
          </a:p>
          <a:p>
            <a:endParaRPr lang="en-IN" dirty="0">
              <a:solidFill>
                <a:schemeClr val="accent4">
                  <a:lumMod val="50000"/>
                </a:schemeClr>
              </a:solidFill>
            </a:endParaRPr>
          </a:p>
        </p:txBody>
      </p:sp>
      <p:sp>
        <p:nvSpPr>
          <p:cNvPr id="4" name="Rectangle 3"/>
          <p:cNvSpPr/>
          <p:nvPr/>
        </p:nvSpPr>
        <p:spPr>
          <a:xfrm>
            <a:off x="4286248" y="4214818"/>
            <a:ext cx="91440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a:t>
            </a:r>
            <a:endParaRPr lang="en-IN" dirty="0"/>
          </a:p>
        </p:txBody>
      </p:sp>
      <p:sp>
        <p:nvSpPr>
          <p:cNvPr id="5" name="Rectangle 4"/>
          <p:cNvSpPr/>
          <p:nvPr/>
        </p:nvSpPr>
        <p:spPr>
          <a:xfrm>
            <a:off x="4286248" y="5000636"/>
            <a:ext cx="928694"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a:t>
            </a:r>
            <a:endParaRPr lang="en-IN" dirty="0"/>
          </a:p>
        </p:txBody>
      </p:sp>
      <p:sp>
        <p:nvSpPr>
          <p:cNvPr id="6" name="Left Arrow 5"/>
          <p:cNvSpPr/>
          <p:nvPr/>
        </p:nvSpPr>
        <p:spPr>
          <a:xfrm>
            <a:off x="5429256" y="492919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857224" y="4071943"/>
            <a:ext cx="1785950" cy="646331"/>
          </a:xfrm>
          <a:prstGeom prst="rect">
            <a:avLst/>
          </a:prstGeom>
          <a:noFill/>
        </p:spPr>
        <p:txBody>
          <a:bodyPr wrap="square" rtlCol="0">
            <a:spAutoFit/>
          </a:bodyPr>
          <a:lstStyle/>
          <a:p>
            <a:pPr algn="ctr"/>
            <a:r>
              <a:rPr lang="en-US" dirty="0"/>
              <a:t>Left shift IV by j position</a:t>
            </a:r>
            <a:endParaRPr lang="en-IN" dirty="0"/>
          </a:p>
        </p:txBody>
      </p:sp>
      <p:sp>
        <p:nvSpPr>
          <p:cNvPr id="9" name="TextBox 8"/>
          <p:cNvSpPr txBox="1"/>
          <p:nvPr/>
        </p:nvSpPr>
        <p:spPr>
          <a:xfrm rot="10800000" flipV="1">
            <a:off x="928662" y="4793272"/>
            <a:ext cx="2143140" cy="923330"/>
          </a:xfrm>
          <a:prstGeom prst="rect">
            <a:avLst/>
          </a:prstGeom>
          <a:noFill/>
        </p:spPr>
        <p:txBody>
          <a:bodyPr wrap="square" rtlCol="0">
            <a:spAutoFit/>
          </a:bodyPr>
          <a:lstStyle/>
          <a:p>
            <a:pPr algn="ctr"/>
            <a:r>
              <a:rPr lang="en-US" dirty="0"/>
              <a:t>Move j bit of C into the rightmost side of IV</a:t>
            </a:r>
            <a:endParaRPr lang="en-IN" dirty="0"/>
          </a:p>
        </p:txBody>
      </p:sp>
      <p:sp>
        <p:nvSpPr>
          <p:cNvPr id="10" name="Left Arrow 9"/>
          <p:cNvSpPr/>
          <p:nvPr/>
        </p:nvSpPr>
        <p:spPr>
          <a:xfrm>
            <a:off x="3143240" y="414338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572264" y="5000636"/>
            <a:ext cx="91440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3"/>
          <p:cNvGrpSpPr>
            <a:grpSpLocks/>
          </p:cNvGrpSpPr>
          <p:nvPr/>
        </p:nvGrpSpPr>
        <p:grpSpPr bwMode="auto">
          <a:xfrm>
            <a:off x="2120900" y="4179888"/>
            <a:ext cx="6073775" cy="420687"/>
            <a:chOff x="932" y="2135"/>
            <a:chExt cx="3826" cy="265"/>
          </a:xfrm>
        </p:grpSpPr>
        <p:sp>
          <p:nvSpPr>
            <p:cNvPr id="110696" name="Text Box 104"/>
            <p:cNvSpPr txBox="1">
              <a:spLocks noChangeArrowheads="1"/>
            </p:cNvSpPr>
            <p:nvPr/>
          </p:nvSpPr>
          <p:spPr bwMode="auto">
            <a:xfrm>
              <a:off x="932" y="2135"/>
              <a:ext cx="3826" cy="256"/>
            </a:xfrm>
            <a:prstGeom prst="rect">
              <a:avLst/>
            </a:prstGeom>
            <a:noFill/>
            <a:ln w="9525">
              <a:solidFill>
                <a:schemeClr val="tx2"/>
              </a:solidFill>
              <a:miter lim="800000"/>
              <a:headEnd/>
              <a:tailEnd/>
            </a:ln>
            <a:effectLst/>
          </p:spPr>
          <p:txBody>
            <a:bodyPr wrap="none">
              <a:spAutoFit/>
            </a:bodyPr>
            <a:lstStyle/>
            <a:p>
              <a:r>
                <a:rPr lang="en-US" sz="1800"/>
                <a:t>Leftmost  </a:t>
              </a:r>
              <a:r>
                <a:rPr lang="en-US"/>
                <a:t>                                                                             </a:t>
              </a:r>
            </a:p>
          </p:txBody>
        </p:sp>
        <p:sp>
          <p:nvSpPr>
            <p:cNvPr id="110697" name="Line 105"/>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10698" name="Line 106"/>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10699" name="Line 107"/>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10700" name="Line 108"/>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10701" name="Line 109"/>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sp>
        <p:nvSpPr>
          <p:cNvPr id="110594" name="Rectangle 2"/>
          <p:cNvSpPr>
            <a:spLocks noGrp="1" noChangeArrowheads="1"/>
          </p:cNvSpPr>
          <p:nvPr>
            <p:ph type="title"/>
          </p:nvPr>
        </p:nvSpPr>
        <p:spPr>
          <a:xfrm>
            <a:off x="541338" y="228600"/>
            <a:ext cx="8094662" cy="762000"/>
          </a:xfrm>
        </p:spPr>
        <p:txBody>
          <a:bodyPr>
            <a:normAutofit fontScale="90000"/>
          </a:bodyPr>
          <a:lstStyle/>
          <a:p>
            <a:br>
              <a:rPr lang="en-US" dirty="0">
                <a:solidFill>
                  <a:schemeClr val="tx1"/>
                </a:solidFill>
              </a:rPr>
            </a:br>
            <a:br>
              <a:rPr lang="en-US" dirty="0">
                <a:solidFill>
                  <a:schemeClr val="tx1"/>
                </a:solidFill>
              </a:rPr>
            </a:br>
            <a:r>
              <a:rPr lang="en-US" dirty="0">
                <a:solidFill>
                  <a:schemeClr val="tx1"/>
                </a:solidFill>
              </a:rPr>
              <a:t>Cipher Feedback Mode (CFB)</a:t>
            </a:r>
          </a:p>
        </p:txBody>
      </p:sp>
      <p:grpSp>
        <p:nvGrpSpPr>
          <p:cNvPr id="3" name="Group 3"/>
          <p:cNvGrpSpPr>
            <a:grpSpLocks/>
          </p:cNvGrpSpPr>
          <p:nvPr/>
        </p:nvGrpSpPr>
        <p:grpSpPr bwMode="auto">
          <a:xfrm>
            <a:off x="2058988" y="1852613"/>
            <a:ext cx="6105527" cy="420687"/>
            <a:chOff x="932" y="2135"/>
            <a:chExt cx="3846" cy="265"/>
          </a:xfrm>
        </p:grpSpPr>
        <p:sp>
          <p:nvSpPr>
            <p:cNvPr id="110596" name="Text Box 4"/>
            <p:cNvSpPr txBox="1">
              <a:spLocks noChangeArrowheads="1"/>
            </p:cNvSpPr>
            <p:nvPr/>
          </p:nvSpPr>
          <p:spPr bwMode="auto">
            <a:xfrm>
              <a:off x="932" y="2135"/>
              <a:ext cx="3846" cy="233"/>
            </a:xfrm>
            <a:prstGeom prst="rect">
              <a:avLst/>
            </a:prstGeom>
            <a:noFill/>
            <a:ln w="9525">
              <a:solidFill>
                <a:schemeClr val="tx2"/>
              </a:solidFill>
              <a:miter lim="800000"/>
              <a:headEnd/>
              <a:tailEnd/>
            </a:ln>
            <a:effectLst/>
          </p:spPr>
          <p:txBody>
            <a:bodyPr wrap="none">
              <a:spAutoFit/>
            </a:bodyPr>
            <a:lstStyle/>
            <a:p>
              <a:r>
                <a:rPr lang="en-US" dirty="0"/>
                <a:t>  C </a:t>
              </a:r>
              <a:r>
                <a:rPr lang="en-US" baseline="-25000" dirty="0"/>
                <a:t>I-6</a:t>
              </a:r>
              <a:r>
                <a:rPr lang="en-US" dirty="0"/>
                <a:t>          C </a:t>
              </a:r>
              <a:r>
                <a:rPr lang="en-US" baseline="-25000" dirty="0"/>
                <a:t>I-5</a:t>
              </a:r>
              <a:r>
                <a:rPr lang="en-US" dirty="0"/>
                <a:t>          C </a:t>
              </a:r>
              <a:r>
                <a:rPr lang="en-US" baseline="-25000" dirty="0"/>
                <a:t>I-4</a:t>
              </a:r>
              <a:r>
                <a:rPr lang="en-US" dirty="0"/>
                <a:t>               C </a:t>
              </a:r>
              <a:r>
                <a:rPr lang="en-US" baseline="-25000" dirty="0"/>
                <a:t>I-3</a:t>
              </a:r>
              <a:r>
                <a:rPr lang="en-US" dirty="0"/>
                <a:t>           C </a:t>
              </a:r>
              <a:r>
                <a:rPr lang="en-US" baseline="-25000" dirty="0"/>
                <a:t>I-2       </a:t>
              </a:r>
              <a:r>
                <a:rPr lang="en-US" dirty="0"/>
                <a:t>    </a:t>
              </a:r>
              <a:r>
                <a:rPr lang="en-US" baseline="-25000" dirty="0"/>
                <a:t>       </a:t>
              </a:r>
              <a:r>
                <a:rPr lang="en-US" dirty="0"/>
                <a:t>C </a:t>
              </a:r>
              <a:r>
                <a:rPr lang="en-US" baseline="-25000" dirty="0"/>
                <a:t>I-1</a:t>
              </a:r>
              <a:r>
                <a:rPr lang="en-US" dirty="0"/>
                <a:t> </a:t>
              </a:r>
            </a:p>
          </p:txBody>
        </p:sp>
        <p:sp>
          <p:nvSpPr>
            <p:cNvPr id="110597" name="Line 5"/>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10598" name="Line 6"/>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10599" name="Line 7"/>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10600" name="Line 8"/>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10601" name="Line 9"/>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sp>
        <p:nvSpPr>
          <p:cNvPr id="110638" name="Text Box 46"/>
          <p:cNvSpPr txBox="1">
            <a:spLocks noChangeArrowheads="1"/>
          </p:cNvSpPr>
          <p:nvPr/>
        </p:nvSpPr>
        <p:spPr bwMode="auto">
          <a:xfrm>
            <a:off x="230188" y="1704975"/>
            <a:ext cx="1779587" cy="701675"/>
          </a:xfrm>
          <a:prstGeom prst="rect">
            <a:avLst/>
          </a:prstGeom>
          <a:noFill/>
          <a:ln w="9525">
            <a:noFill/>
            <a:miter lim="800000"/>
            <a:headEnd/>
            <a:tailEnd/>
          </a:ln>
          <a:effectLst/>
        </p:spPr>
        <p:txBody>
          <a:bodyPr>
            <a:spAutoFit/>
          </a:bodyPr>
          <a:lstStyle/>
          <a:p>
            <a:r>
              <a:rPr lang="en-US"/>
              <a:t>Shift Register (1 Block wide)</a:t>
            </a:r>
          </a:p>
        </p:txBody>
      </p:sp>
      <p:sp>
        <p:nvSpPr>
          <p:cNvPr id="110639" name="Text Box 47"/>
          <p:cNvSpPr txBox="1">
            <a:spLocks noChangeArrowheads="1"/>
          </p:cNvSpPr>
          <p:nvPr/>
        </p:nvSpPr>
        <p:spPr bwMode="auto">
          <a:xfrm>
            <a:off x="3700463" y="5464175"/>
            <a:ext cx="1482725" cy="646331"/>
          </a:xfrm>
          <a:prstGeom prst="rect">
            <a:avLst/>
          </a:prstGeom>
          <a:noFill/>
          <a:ln w="9525">
            <a:solidFill>
              <a:schemeClr val="tx2"/>
            </a:solidFill>
            <a:miter lim="800000"/>
            <a:headEnd/>
            <a:tailEnd/>
          </a:ln>
          <a:effectLst/>
        </p:spPr>
        <p:txBody>
          <a:bodyPr>
            <a:spAutoFit/>
          </a:bodyPr>
          <a:lstStyle/>
          <a:p>
            <a:r>
              <a:rPr lang="en-US" dirty="0"/>
              <a:t> Cipher text</a:t>
            </a:r>
          </a:p>
          <a:p>
            <a:r>
              <a:rPr lang="en-US" dirty="0"/>
              <a:t>        (C)</a:t>
            </a:r>
          </a:p>
        </p:txBody>
      </p:sp>
      <p:grpSp>
        <p:nvGrpSpPr>
          <p:cNvPr id="4" name="Group 82"/>
          <p:cNvGrpSpPr>
            <a:grpSpLocks/>
          </p:cNvGrpSpPr>
          <p:nvPr/>
        </p:nvGrpSpPr>
        <p:grpSpPr bwMode="auto">
          <a:xfrm>
            <a:off x="4667250" y="2882900"/>
            <a:ext cx="1125538" cy="646113"/>
            <a:chOff x="1031" y="1700"/>
            <a:chExt cx="551" cy="407"/>
          </a:xfrm>
        </p:grpSpPr>
        <p:sp>
          <p:nvSpPr>
            <p:cNvPr id="110675" name="Oval 83"/>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10676" name="Text Box 84"/>
            <p:cNvSpPr txBox="1">
              <a:spLocks noChangeArrowheads="1"/>
            </p:cNvSpPr>
            <p:nvPr/>
          </p:nvSpPr>
          <p:spPr bwMode="auto">
            <a:xfrm>
              <a:off x="1031" y="1779"/>
              <a:ext cx="551" cy="212"/>
            </a:xfrm>
            <a:prstGeom prst="rect">
              <a:avLst/>
            </a:prstGeom>
            <a:noFill/>
            <a:ln w="9525">
              <a:noFill/>
              <a:miter lim="800000"/>
              <a:headEnd/>
              <a:tailEnd/>
            </a:ln>
            <a:effectLst/>
          </p:spPr>
          <p:txBody>
            <a:bodyPr wrap="none">
              <a:spAutoFit/>
            </a:bodyPr>
            <a:lstStyle/>
            <a:p>
              <a:r>
                <a:rPr lang="en-US" sz="1600"/>
                <a:t>E(register)</a:t>
              </a:r>
            </a:p>
          </p:txBody>
        </p:sp>
      </p:grpSp>
      <p:sp>
        <p:nvSpPr>
          <p:cNvPr id="110677" name="Line 85"/>
          <p:cNvSpPr>
            <a:spLocks noChangeShapeType="1"/>
          </p:cNvSpPr>
          <p:nvPr/>
        </p:nvSpPr>
        <p:spPr bwMode="auto">
          <a:xfrm>
            <a:off x="5237163" y="2447925"/>
            <a:ext cx="0" cy="446088"/>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679" name="Line 87"/>
          <p:cNvSpPr>
            <a:spLocks noChangeShapeType="1"/>
          </p:cNvSpPr>
          <p:nvPr/>
        </p:nvSpPr>
        <p:spPr bwMode="auto">
          <a:xfrm flipV="1">
            <a:off x="2051050" y="2430463"/>
            <a:ext cx="6134100" cy="0"/>
          </a:xfrm>
          <a:prstGeom prst="line">
            <a:avLst/>
          </a:prstGeom>
          <a:noFill/>
          <a:ln w="9525">
            <a:solidFill>
              <a:schemeClr val="tx2"/>
            </a:solidFill>
            <a:round/>
            <a:headEnd/>
            <a:tailEnd/>
          </a:ln>
          <a:effectLst/>
        </p:spPr>
        <p:txBody>
          <a:bodyPr>
            <a:spAutoFit/>
          </a:bodyPr>
          <a:lstStyle/>
          <a:p>
            <a:endParaRPr lang="en-IN"/>
          </a:p>
        </p:txBody>
      </p:sp>
      <p:sp>
        <p:nvSpPr>
          <p:cNvPr id="110680" name="Line 88"/>
          <p:cNvSpPr>
            <a:spLocks noChangeShapeType="1"/>
          </p:cNvSpPr>
          <p:nvPr/>
        </p:nvSpPr>
        <p:spPr bwMode="auto">
          <a:xfrm flipV="1">
            <a:off x="2039938" y="2330450"/>
            <a:ext cx="1587" cy="257175"/>
          </a:xfrm>
          <a:prstGeom prst="line">
            <a:avLst/>
          </a:prstGeom>
          <a:noFill/>
          <a:ln w="9525">
            <a:solidFill>
              <a:schemeClr val="tx2"/>
            </a:solidFill>
            <a:round/>
            <a:headEnd/>
            <a:tailEnd/>
          </a:ln>
          <a:effectLst/>
        </p:spPr>
        <p:txBody>
          <a:bodyPr>
            <a:spAutoFit/>
          </a:bodyPr>
          <a:lstStyle/>
          <a:p>
            <a:endParaRPr lang="en-IN"/>
          </a:p>
        </p:txBody>
      </p:sp>
      <p:sp>
        <p:nvSpPr>
          <p:cNvPr id="110681" name="Line 89"/>
          <p:cNvSpPr>
            <a:spLocks noChangeShapeType="1"/>
          </p:cNvSpPr>
          <p:nvPr/>
        </p:nvSpPr>
        <p:spPr bwMode="auto">
          <a:xfrm flipV="1">
            <a:off x="8180388" y="2292350"/>
            <a:ext cx="1587" cy="257175"/>
          </a:xfrm>
          <a:prstGeom prst="line">
            <a:avLst/>
          </a:prstGeom>
          <a:noFill/>
          <a:ln w="9525">
            <a:solidFill>
              <a:schemeClr val="tx2"/>
            </a:solidFill>
            <a:round/>
            <a:headEnd/>
            <a:tailEnd/>
          </a:ln>
          <a:effectLst/>
        </p:spPr>
        <p:txBody>
          <a:bodyPr>
            <a:spAutoFit/>
          </a:bodyPr>
          <a:lstStyle/>
          <a:p>
            <a:endParaRPr lang="en-IN"/>
          </a:p>
        </p:txBody>
      </p:sp>
      <p:sp>
        <p:nvSpPr>
          <p:cNvPr id="110683" name="Line 91"/>
          <p:cNvSpPr>
            <a:spLocks noChangeShapeType="1"/>
          </p:cNvSpPr>
          <p:nvPr/>
        </p:nvSpPr>
        <p:spPr bwMode="auto">
          <a:xfrm flipH="1">
            <a:off x="2497138" y="1404938"/>
            <a:ext cx="412750" cy="434975"/>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684" name="Line 92"/>
          <p:cNvSpPr>
            <a:spLocks noChangeShapeType="1"/>
          </p:cNvSpPr>
          <p:nvPr/>
        </p:nvSpPr>
        <p:spPr bwMode="auto">
          <a:xfrm>
            <a:off x="2921000" y="1393825"/>
            <a:ext cx="858838" cy="0"/>
          </a:xfrm>
          <a:prstGeom prst="line">
            <a:avLst/>
          </a:prstGeom>
          <a:noFill/>
          <a:ln w="9525">
            <a:solidFill>
              <a:schemeClr val="tx2"/>
            </a:solidFill>
            <a:round/>
            <a:headEnd/>
            <a:tailEnd/>
          </a:ln>
          <a:effectLst/>
        </p:spPr>
        <p:txBody>
          <a:bodyPr>
            <a:spAutoFit/>
          </a:bodyPr>
          <a:lstStyle/>
          <a:p>
            <a:endParaRPr lang="en-IN"/>
          </a:p>
        </p:txBody>
      </p:sp>
      <p:sp>
        <p:nvSpPr>
          <p:cNvPr id="110685" name="Text Box 93"/>
          <p:cNvSpPr txBox="1">
            <a:spLocks noChangeArrowheads="1"/>
          </p:cNvSpPr>
          <p:nvPr/>
        </p:nvSpPr>
        <p:spPr bwMode="auto">
          <a:xfrm>
            <a:off x="3776663" y="1192213"/>
            <a:ext cx="2143125" cy="396875"/>
          </a:xfrm>
          <a:prstGeom prst="rect">
            <a:avLst/>
          </a:prstGeom>
          <a:noFill/>
          <a:ln w="9525">
            <a:noFill/>
            <a:miter lim="800000"/>
            <a:headEnd/>
            <a:tailEnd/>
          </a:ln>
          <a:effectLst/>
        </p:spPr>
        <p:txBody>
          <a:bodyPr wrap="none">
            <a:spAutoFit/>
          </a:bodyPr>
          <a:lstStyle/>
          <a:p>
            <a:r>
              <a:rPr lang="en-US"/>
              <a:t>1 unit is 1/N block</a:t>
            </a:r>
          </a:p>
        </p:txBody>
      </p:sp>
      <p:sp>
        <p:nvSpPr>
          <p:cNvPr id="110687" name="Text Box 95"/>
          <p:cNvSpPr txBox="1">
            <a:spLocks noChangeArrowheads="1"/>
          </p:cNvSpPr>
          <p:nvPr/>
        </p:nvSpPr>
        <p:spPr bwMode="auto">
          <a:xfrm>
            <a:off x="307975" y="2806700"/>
            <a:ext cx="1589088" cy="701675"/>
          </a:xfrm>
          <a:prstGeom prst="rect">
            <a:avLst/>
          </a:prstGeom>
          <a:noFill/>
          <a:ln w="9525">
            <a:noFill/>
            <a:miter lim="800000"/>
            <a:headEnd/>
            <a:tailEnd/>
          </a:ln>
          <a:effectLst/>
        </p:spPr>
        <p:txBody>
          <a:bodyPr>
            <a:spAutoFit/>
          </a:bodyPr>
          <a:lstStyle/>
          <a:p>
            <a:r>
              <a:rPr lang="en-US"/>
              <a:t>Block Encryption </a:t>
            </a:r>
          </a:p>
        </p:txBody>
      </p:sp>
      <p:sp>
        <p:nvSpPr>
          <p:cNvPr id="110678" name="Line 86"/>
          <p:cNvSpPr>
            <a:spLocks noChangeShapeType="1"/>
          </p:cNvSpPr>
          <p:nvPr/>
        </p:nvSpPr>
        <p:spPr bwMode="auto">
          <a:xfrm>
            <a:off x="5233988" y="3530600"/>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703" name="Text Box 111"/>
          <p:cNvSpPr txBox="1">
            <a:spLocks noChangeArrowheads="1"/>
          </p:cNvSpPr>
          <p:nvPr/>
        </p:nvSpPr>
        <p:spPr bwMode="auto">
          <a:xfrm>
            <a:off x="287338" y="3824288"/>
            <a:ext cx="1389062" cy="701675"/>
          </a:xfrm>
          <a:prstGeom prst="rect">
            <a:avLst/>
          </a:prstGeom>
          <a:noFill/>
          <a:ln w="9525">
            <a:noFill/>
            <a:miter lim="800000"/>
            <a:headEnd/>
            <a:tailEnd/>
          </a:ln>
          <a:effectLst/>
        </p:spPr>
        <p:txBody>
          <a:bodyPr>
            <a:spAutoFit/>
          </a:bodyPr>
          <a:lstStyle/>
          <a:p>
            <a:r>
              <a:rPr lang="en-US"/>
              <a:t>Encrypted Register</a:t>
            </a:r>
          </a:p>
        </p:txBody>
      </p:sp>
      <p:sp>
        <p:nvSpPr>
          <p:cNvPr id="110705" name="Oval 113"/>
          <p:cNvSpPr>
            <a:spLocks noChangeArrowheads="1"/>
          </p:cNvSpPr>
          <p:nvPr/>
        </p:nvSpPr>
        <p:spPr bwMode="auto">
          <a:xfrm>
            <a:off x="2354263" y="5476875"/>
            <a:ext cx="658812" cy="646113"/>
          </a:xfrm>
          <a:prstGeom prst="ellipse">
            <a:avLst/>
          </a:prstGeom>
          <a:noFill/>
          <a:ln w="9525">
            <a:solidFill>
              <a:schemeClr val="tx2"/>
            </a:solidFill>
            <a:round/>
            <a:headEnd/>
            <a:tailEnd/>
          </a:ln>
          <a:effectLst/>
        </p:spPr>
        <p:txBody>
          <a:bodyPr anchor="ctr">
            <a:spAutoFit/>
          </a:bodyPr>
          <a:lstStyle/>
          <a:p>
            <a:endParaRPr lang="en-IN"/>
          </a:p>
        </p:txBody>
      </p:sp>
      <p:sp>
        <p:nvSpPr>
          <p:cNvPr id="110706" name="Text Box 114"/>
          <p:cNvSpPr txBox="1">
            <a:spLocks noChangeArrowheads="1"/>
          </p:cNvSpPr>
          <p:nvPr/>
        </p:nvSpPr>
        <p:spPr bwMode="auto">
          <a:xfrm>
            <a:off x="2389188" y="5624513"/>
            <a:ext cx="635000" cy="336550"/>
          </a:xfrm>
          <a:prstGeom prst="rect">
            <a:avLst/>
          </a:prstGeom>
          <a:noFill/>
          <a:ln w="9525">
            <a:noFill/>
            <a:miter lim="800000"/>
            <a:headEnd/>
            <a:tailEnd/>
          </a:ln>
          <a:effectLst/>
        </p:spPr>
        <p:txBody>
          <a:bodyPr wrap="none">
            <a:spAutoFit/>
          </a:bodyPr>
          <a:lstStyle/>
          <a:p>
            <a:r>
              <a:rPr lang="en-US" sz="1600"/>
              <a:t>XOR</a:t>
            </a:r>
          </a:p>
        </p:txBody>
      </p:sp>
      <p:sp>
        <p:nvSpPr>
          <p:cNvPr id="110707" name="Line 115"/>
          <p:cNvSpPr>
            <a:spLocks noChangeShapeType="1"/>
          </p:cNvSpPr>
          <p:nvPr/>
        </p:nvSpPr>
        <p:spPr bwMode="auto">
          <a:xfrm>
            <a:off x="2668588" y="4606925"/>
            <a:ext cx="0" cy="881063"/>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710" name="Line 118"/>
          <p:cNvSpPr>
            <a:spLocks noChangeShapeType="1"/>
          </p:cNvSpPr>
          <p:nvPr/>
        </p:nvSpPr>
        <p:spPr bwMode="auto">
          <a:xfrm flipV="1">
            <a:off x="2081213" y="3943350"/>
            <a:ext cx="6134100" cy="0"/>
          </a:xfrm>
          <a:prstGeom prst="line">
            <a:avLst/>
          </a:prstGeom>
          <a:noFill/>
          <a:ln w="9525">
            <a:solidFill>
              <a:schemeClr val="tx2"/>
            </a:solidFill>
            <a:round/>
            <a:headEnd/>
            <a:tailEnd/>
          </a:ln>
          <a:effectLst/>
        </p:spPr>
        <p:txBody>
          <a:bodyPr>
            <a:spAutoFit/>
          </a:bodyPr>
          <a:lstStyle/>
          <a:p>
            <a:endParaRPr lang="en-IN"/>
          </a:p>
        </p:txBody>
      </p:sp>
      <p:sp>
        <p:nvSpPr>
          <p:cNvPr id="110711" name="Line 119"/>
          <p:cNvSpPr>
            <a:spLocks noChangeShapeType="1"/>
          </p:cNvSpPr>
          <p:nvPr/>
        </p:nvSpPr>
        <p:spPr bwMode="auto">
          <a:xfrm flipV="1">
            <a:off x="2070100" y="3843338"/>
            <a:ext cx="1588" cy="257175"/>
          </a:xfrm>
          <a:prstGeom prst="line">
            <a:avLst/>
          </a:prstGeom>
          <a:noFill/>
          <a:ln w="9525">
            <a:solidFill>
              <a:schemeClr val="tx2"/>
            </a:solidFill>
            <a:round/>
            <a:headEnd/>
            <a:tailEnd/>
          </a:ln>
          <a:effectLst/>
        </p:spPr>
        <p:txBody>
          <a:bodyPr>
            <a:spAutoFit/>
          </a:bodyPr>
          <a:lstStyle/>
          <a:p>
            <a:endParaRPr lang="en-IN"/>
          </a:p>
        </p:txBody>
      </p:sp>
      <p:sp>
        <p:nvSpPr>
          <p:cNvPr id="110712" name="Line 120"/>
          <p:cNvSpPr>
            <a:spLocks noChangeShapeType="1"/>
          </p:cNvSpPr>
          <p:nvPr/>
        </p:nvSpPr>
        <p:spPr bwMode="auto">
          <a:xfrm flipV="1">
            <a:off x="8210550" y="3805238"/>
            <a:ext cx="1588" cy="257175"/>
          </a:xfrm>
          <a:prstGeom prst="line">
            <a:avLst/>
          </a:prstGeom>
          <a:noFill/>
          <a:ln w="9525">
            <a:solidFill>
              <a:schemeClr val="tx2"/>
            </a:solidFill>
            <a:round/>
            <a:headEnd/>
            <a:tailEnd/>
          </a:ln>
          <a:effectLst/>
        </p:spPr>
        <p:txBody>
          <a:bodyPr>
            <a:spAutoFit/>
          </a:bodyPr>
          <a:lstStyle/>
          <a:p>
            <a:endParaRPr lang="en-IN"/>
          </a:p>
        </p:txBody>
      </p:sp>
      <p:sp>
        <p:nvSpPr>
          <p:cNvPr id="110713" name="Text Box 121"/>
          <p:cNvSpPr txBox="1">
            <a:spLocks noChangeArrowheads="1"/>
          </p:cNvSpPr>
          <p:nvPr/>
        </p:nvSpPr>
        <p:spPr bwMode="auto">
          <a:xfrm>
            <a:off x="133350" y="5475288"/>
            <a:ext cx="1558925" cy="646331"/>
          </a:xfrm>
          <a:prstGeom prst="rect">
            <a:avLst/>
          </a:prstGeom>
          <a:noFill/>
          <a:ln w="9525">
            <a:solidFill>
              <a:schemeClr val="tx2"/>
            </a:solidFill>
            <a:miter lim="800000"/>
            <a:headEnd/>
            <a:tailEnd/>
          </a:ln>
          <a:effectLst/>
        </p:spPr>
        <p:txBody>
          <a:bodyPr>
            <a:spAutoFit/>
          </a:bodyPr>
          <a:lstStyle/>
          <a:p>
            <a:r>
              <a:rPr lang="en-US" dirty="0"/>
              <a:t>First j bit of the Plain text</a:t>
            </a:r>
          </a:p>
        </p:txBody>
      </p:sp>
      <p:sp>
        <p:nvSpPr>
          <p:cNvPr id="110714" name="Line 122"/>
          <p:cNvSpPr>
            <a:spLocks noChangeShapeType="1"/>
          </p:cNvSpPr>
          <p:nvPr/>
        </p:nvSpPr>
        <p:spPr bwMode="auto">
          <a:xfrm>
            <a:off x="1684338" y="5810250"/>
            <a:ext cx="679450" cy="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716" name="Line 124"/>
          <p:cNvSpPr>
            <a:spLocks noChangeShapeType="1"/>
          </p:cNvSpPr>
          <p:nvPr/>
        </p:nvSpPr>
        <p:spPr bwMode="auto">
          <a:xfrm>
            <a:off x="3017838" y="5795963"/>
            <a:ext cx="679450" cy="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717" name="Line 125"/>
          <p:cNvSpPr>
            <a:spLocks noChangeShapeType="1"/>
          </p:cNvSpPr>
          <p:nvPr/>
        </p:nvSpPr>
        <p:spPr bwMode="auto">
          <a:xfrm flipV="1">
            <a:off x="5162550" y="2452688"/>
            <a:ext cx="2554288" cy="3379787"/>
          </a:xfrm>
          <a:prstGeom prst="line">
            <a:avLst/>
          </a:prstGeom>
          <a:noFill/>
          <a:ln w="25400">
            <a:solidFill>
              <a:schemeClr val="tx2"/>
            </a:solidFill>
            <a:prstDash val="sysDot"/>
            <a:round/>
            <a:headEnd/>
            <a:tailEnd type="triangle" w="med" len="med"/>
          </a:ln>
          <a:effectLst/>
        </p:spPr>
        <p:txBody>
          <a:bodyPr>
            <a:spAutoFit/>
          </a:bodyPr>
          <a:lstStyle/>
          <a:p>
            <a:endParaRPr lang="en-IN"/>
          </a:p>
        </p:txBody>
      </p:sp>
      <p:sp>
        <p:nvSpPr>
          <p:cNvPr id="110718" name="Text Box 126"/>
          <p:cNvSpPr txBox="1">
            <a:spLocks noChangeArrowheads="1"/>
          </p:cNvSpPr>
          <p:nvPr/>
        </p:nvSpPr>
        <p:spPr bwMode="auto">
          <a:xfrm>
            <a:off x="5807075" y="5508625"/>
            <a:ext cx="184150" cy="396875"/>
          </a:xfrm>
          <a:prstGeom prst="rect">
            <a:avLst/>
          </a:prstGeom>
          <a:noFill/>
          <a:ln w="9525">
            <a:noFill/>
            <a:miter lim="800000"/>
            <a:headEnd/>
            <a:tailEnd/>
          </a:ln>
          <a:effectLst/>
        </p:spPr>
        <p:txBody>
          <a:bodyPr wrap="none">
            <a:spAutoFit/>
          </a:bodyPr>
          <a:lstStyle/>
          <a:p>
            <a:endParaRPr lang="en-US"/>
          </a:p>
        </p:txBody>
      </p:sp>
      <p:sp>
        <p:nvSpPr>
          <p:cNvPr id="110719" name="Line 127"/>
          <p:cNvSpPr>
            <a:spLocks noChangeShapeType="1"/>
          </p:cNvSpPr>
          <p:nvPr/>
        </p:nvSpPr>
        <p:spPr bwMode="auto">
          <a:xfrm flipH="1">
            <a:off x="2205038" y="2587625"/>
            <a:ext cx="5264150" cy="0"/>
          </a:xfrm>
          <a:prstGeom prst="line">
            <a:avLst/>
          </a:prstGeom>
          <a:noFill/>
          <a:ln w="25400">
            <a:solidFill>
              <a:schemeClr val="tx2"/>
            </a:solidFill>
            <a:prstDash val="sysDot"/>
            <a:round/>
            <a:headEnd/>
            <a:tailEnd type="triangle" w="med" len="med"/>
          </a:ln>
          <a:effectLst/>
        </p:spPr>
        <p:txBody>
          <a:bodyPr>
            <a:spAutoFit/>
          </a:bodyPr>
          <a:lstStyle/>
          <a:p>
            <a:endParaRPr lang="en-IN"/>
          </a:p>
        </p:txBody>
      </p:sp>
      <p:sp>
        <p:nvSpPr>
          <p:cNvPr id="110722" name="Text Box 130"/>
          <p:cNvSpPr txBox="1">
            <a:spLocks noChangeArrowheads="1"/>
          </p:cNvSpPr>
          <p:nvPr/>
        </p:nvSpPr>
        <p:spPr bwMode="auto">
          <a:xfrm>
            <a:off x="6007100" y="5018088"/>
            <a:ext cx="2454275" cy="1754326"/>
          </a:xfrm>
          <a:prstGeom prst="rect">
            <a:avLst/>
          </a:prstGeom>
          <a:noFill/>
          <a:ln w="9525">
            <a:noFill/>
            <a:miter lim="800000"/>
            <a:headEnd/>
            <a:tailEnd/>
          </a:ln>
          <a:effectLst/>
        </p:spPr>
        <p:txBody>
          <a:bodyPr>
            <a:spAutoFit/>
          </a:bodyPr>
          <a:lstStyle/>
          <a:p>
            <a:r>
              <a:rPr lang="en-US" dirty="0">
                <a:solidFill>
                  <a:srgbClr val="7030A0"/>
                </a:solidFill>
              </a:rPr>
              <a:t>After each unit, shift input register and insert the most recently generated unit of cipher text</a:t>
            </a:r>
          </a:p>
          <a:p>
            <a:r>
              <a:rPr lang="en-US" dirty="0">
                <a:solidFill>
                  <a:srgbClr val="7030A0"/>
                </a:solidFill>
              </a:rPr>
              <a:t>Shown by </a:t>
            </a:r>
            <a:r>
              <a:rPr lang="en-US" dirty="0">
                <a:solidFill>
                  <a:schemeClr val="accent1">
                    <a:lumMod val="75000"/>
                  </a:schemeClr>
                </a:solidFill>
              </a:rPr>
              <a:t>&lt;……………….</a:t>
            </a:r>
            <a:r>
              <a:rPr lang="en-US" dirty="0">
                <a:solidFill>
                  <a:srgbClr val="7030A0"/>
                </a:solidFill>
              </a:rPr>
              <a:t> </a:t>
            </a:r>
          </a:p>
        </p:txBody>
      </p:sp>
      <p:sp>
        <p:nvSpPr>
          <p:cNvPr id="110723" name="Line 131"/>
          <p:cNvSpPr>
            <a:spLocks noChangeShapeType="1"/>
          </p:cNvSpPr>
          <p:nvPr/>
        </p:nvSpPr>
        <p:spPr bwMode="auto">
          <a:xfrm>
            <a:off x="4325938" y="6178550"/>
            <a:ext cx="0" cy="54610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0724" name="Text Box 132"/>
          <p:cNvSpPr txBox="1">
            <a:spLocks noChangeArrowheads="1"/>
          </p:cNvSpPr>
          <p:nvPr/>
        </p:nvSpPr>
        <p:spPr bwMode="auto">
          <a:xfrm>
            <a:off x="4346575" y="6199188"/>
            <a:ext cx="903288" cy="396875"/>
          </a:xfrm>
          <a:prstGeom prst="rect">
            <a:avLst/>
          </a:prstGeom>
          <a:noFill/>
          <a:ln w="9525">
            <a:noFill/>
            <a:miter lim="800000"/>
            <a:headEnd/>
            <a:tailEnd/>
          </a:ln>
          <a:effectLst/>
        </p:spPr>
        <p:txBody>
          <a:bodyPr wrap="none">
            <a:spAutoFit/>
          </a:bodyPr>
          <a:lstStyle/>
          <a:p>
            <a:r>
              <a:rPr lang="en-US" dirty="0"/>
              <a:t>output</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214290"/>
            <a:ext cx="8229600" cy="785818"/>
          </a:xfrm>
        </p:spPr>
        <p:txBody>
          <a:bodyPr>
            <a:normAutofit fontScale="90000"/>
          </a:bodyPr>
          <a:lstStyle/>
          <a:p>
            <a:r>
              <a:rPr lang="en-AU" dirty="0"/>
              <a:t>Cipher </a:t>
            </a:r>
            <a:r>
              <a:rPr lang="en-AU" dirty="0" err="1"/>
              <a:t>FeedBack</a:t>
            </a:r>
            <a:r>
              <a:rPr lang="en-AU" dirty="0"/>
              <a:t> (CFB)</a:t>
            </a:r>
          </a:p>
        </p:txBody>
      </p:sp>
      <p:pic>
        <p:nvPicPr>
          <p:cNvPr id="5" name="Content Placeholder 4">
            <a:extLst>
              <a:ext uri="{FF2B5EF4-FFF2-40B4-BE49-F238E27FC236}">
                <a16:creationId xmlns:a16="http://schemas.microsoft.com/office/drawing/2014/main" id="{07B7646B-D6FA-AE6A-080D-0AC147AF1FF8}"/>
              </a:ext>
            </a:extLst>
          </p:cNvPr>
          <p:cNvPicPr>
            <a:picLocks noGrp="1" noChangeAspect="1"/>
          </p:cNvPicPr>
          <p:nvPr>
            <p:ph idx="1"/>
          </p:nvPr>
        </p:nvPicPr>
        <p:blipFill>
          <a:blip r:embed="Rfde14010171c4949" cstate="print">
            <a:extLst>
              <a:ext uri="{28A0092B-C50C-407E-A947-70E740481C1C}">
                <a14:useLocalDpi xmlns:a14="http://schemas.microsoft.com/office/drawing/2010/main" val="0"/>
              </a:ext>
            </a:extLst>
          </a:blip>
          <a:stretch>
            <a:fillRect/>
          </a:stretch>
        </p:blipFill>
        <p:spPr>
          <a:xfrm>
            <a:off x="399232" y="1000108"/>
            <a:ext cx="7773167" cy="5829874"/>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57200" y="571480"/>
            <a:ext cx="8229600" cy="714380"/>
          </a:xfrm>
        </p:spPr>
        <p:txBody>
          <a:bodyPr>
            <a:noAutofit/>
          </a:bodyPr>
          <a:lstStyle/>
          <a:p>
            <a:r>
              <a:rPr lang="en-AU" sz="4500" dirty="0"/>
              <a:t>Limitations of CFB</a:t>
            </a:r>
          </a:p>
        </p:txBody>
      </p:sp>
      <p:sp>
        <p:nvSpPr>
          <p:cNvPr id="119811" name="Rectangle 3"/>
          <p:cNvSpPr>
            <a:spLocks noGrp="1" noChangeArrowheads="1"/>
          </p:cNvSpPr>
          <p:nvPr>
            <p:ph type="body" idx="1"/>
          </p:nvPr>
        </p:nvSpPr>
        <p:spPr>
          <a:xfrm>
            <a:off x="457200" y="1390656"/>
            <a:ext cx="8229600" cy="4967302"/>
          </a:xfrm>
        </p:spPr>
        <p:txBody>
          <a:bodyPr/>
          <a:lstStyle/>
          <a:p>
            <a:pPr>
              <a:lnSpc>
                <a:spcPct val="90000"/>
              </a:lnSpc>
            </a:pPr>
            <a:r>
              <a:rPr lang="en-AU" dirty="0"/>
              <a:t>Errors propagation if </a:t>
            </a:r>
            <a:r>
              <a:rPr lang="en-AU" dirty="0" err="1"/>
              <a:t>Ci</a:t>
            </a:r>
            <a:r>
              <a:rPr lang="en-AU" dirty="0"/>
              <a:t> bit contain error.</a:t>
            </a:r>
          </a:p>
          <a:p>
            <a:pPr>
              <a:lnSpc>
                <a:spcPct val="90000"/>
              </a:lnSpc>
            </a:pPr>
            <a:r>
              <a:rPr lang="en-AU" dirty="0" err="1"/>
              <a:t>Ci</a:t>
            </a:r>
            <a:r>
              <a:rPr lang="en-AU" dirty="0"/>
              <a:t> is feed back as input to the shift register &amp; would corrupt the other bits in the message.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normAutofit fontScale="90000"/>
          </a:bodyPr>
          <a:lstStyle/>
          <a:p>
            <a:r>
              <a:rPr lang="en-US" dirty="0"/>
              <a:t>4.OFB(Output feedback mode)</a:t>
            </a:r>
            <a:endParaRPr lang="en-IN" dirty="0"/>
          </a:p>
        </p:txBody>
      </p:sp>
      <p:sp>
        <p:nvSpPr>
          <p:cNvPr id="3" name="Content Placeholder 2"/>
          <p:cNvSpPr>
            <a:spLocks noGrp="1"/>
          </p:cNvSpPr>
          <p:nvPr>
            <p:ph idx="1"/>
          </p:nvPr>
        </p:nvSpPr>
        <p:spPr>
          <a:xfrm>
            <a:off x="457200" y="1214422"/>
            <a:ext cx="8229600" cy="5110178"/>
          </a:xfrm>
        </p:spPr>
        <p:txBody>
          <a:bodyPr/>
          <a:lstStyle/>
          <a:p>
            <a:r>
              <a:rPr lang="en-US" dirty="0"/>
              <a:t>The output of the IV encryption process is feed into the next of the encryption process.</a:t>
            </a:r>
          </a:p>
          <a:p>
            <a:endParaRPr lang="en-US" dirty="0"/>
          </a:p>
        </p:txBody>
      </p:sp>
      <p:pic>
        <p:nvPicPr>
          <p:cNvPr id="5" name="Picture 4">
            <a:extLst>
              <a:ext uri="{FF2B5EF4-FFF2-40B4-BE49-F238E27FC236}">
                <a16:creationId xmlns:a16="http://schemas.microsoft.com/office/drawing/2014/main" id="{80098469-C962-0E0B-ADC8-09A1C538DEBB}"/>
              </a:ext>
            </a:extLst>
          </p:cNvPr>
          <p:cNvPicPr>
            <a:picLocks noChangeAspect="1"/>
          </p:cNvPicPr>
          <p:nvPr/>
        </p:nvPicPr>
        <p:blipFill>
          <a:blip r:embed="R54417e17b2444239" cstate="print">
            <a:extLst>
              <a:ext uri="{28A0092B-C50C-407E-A947-70E740481C1C}">
                <a14:useLocalDpi xmlns:a14="http://schemas.microsoft.com/office/drawing/2010/main" val="0"/>
              </a:ext>
            </a:extLst>
          </a:blip>
          <a:stretch>
            <a:fillRect/>
          </a:stretch>
        </p:blipFill>
        <p:spPr>
          <a:xfrm>
            <a:off x="1331640" y="2065500"/>
            <a:ext cx="6120680" cy="4590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RSA</a:t>
            </a:r>
            <a:endParaRPr lang="en-AU" dirty="0"/>
          </a:p>
        </p:txBody>
      </p:sp>
      <p:sp>
        <p:nvSpPr>
          <p:cNvPr id="12291" name="Rectangle 3"/>
          <p:cNvSpPr>
            <a:spLocks noGrp="1" noChangeArrowheads="1"/>
          </p:cNvSpPr>
          <p:nvPr>
            <p:ph type="body" idx="1"/>
          </p:nvPr>
        </p:nvSpPr>
        <p:spPr/>
        <p:txBody>
          <a:bodyPr/>
          <a:lstStyle/>
          <a:p>
            <a:pPr eaLnBrk="1" hangingPunct="1"/>
            <a:r>
              <a:rPr lang="en-AU" sz="2800" dirty="0"/>
              <a:t>by </a:t>
            </a:r>
            <a:r>
              <a:rPr lang="en-AU" sz="2800" dirty="0" err="1"/>
              <a:t>Rivest</a:t>
            </a:r>
            <a:r>
              <a:rPr lang="en-AU" sz="2800" dirty="0"/>
              <a:t>, Shamir &amp; </a:t>
            </a:r>
            <a:r>
              <a:rPr lang="en-AU" sz="2800" dirty="0" err="1"/>
              <a:t>Adleman</a:t>
            </a:r>
            <a:r>
              <a:rPr lang="en-AU" sz="2800" dirty="0"/>
              <a:t>  of MIT in 1977 </a:t>
            </a:r>
          </a:p>
          <a:p>
            <a:pPr eaLnBrk="1" hangingPunct="1">
              <a:buNone/>
            </a:pPr>
            <a:r>
              <a:rPr lang="en-AU" sz="2800" dirty="0"/>
              <a:t> </a:t>
            </a:r>
          </a:p>
          <a:p>
            <a:pPr eaLnBrk="1" hangingPunct="1"/>
            <a:r>
              <a:rPr lang="en-AU" sz="2800" dirty="0"/>
              <a:t>based on exponentiation in a finite (Galois) field over integers modulo a prime.</a:t>
            </a:r>
          </a:p>
          <a:p>
            <a:pPr eaLnBrk="1" hangingPunct="1">
              <a:buNone/>
            </a:pPr>
            <a:endParaRPr lang="en-AU" sz="2800" dirty="0"/>
          </a:p>
          <a:p>
            <a:pPr eaLnBrk="1" hangingPunct="1"/>
            <a:r>
              <a:rPr lang="en-AU" dirty="0"/>
              <a:t>It supports  key management concept, it is key generation.</a:t>
            </a:r>
            <a:endParaRPr lang="en-AU"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20900" y="4179888"/>
            <a:ext cx="6073775" cy="420687"/>
            <a:chOff x="932" y="2135"/>
            <a:chExt cx="3826" cy="265"/>
          </a:xfrm>
        </p:grpSpPr>
        <p:sp>
          <p:nvSpPr>
            <p:cNvPr id="111619" name="Text Box 3"/>
            <p:cNvSpPr txBox="1">
              <a:spLocks noChangeArrowheads="1"/>
            </p:cNvSpPr>
            <p:nvPr/>
          </p:nvSpPr>
          <p:spPr bwMode="auto">
            <a:xfrm>
              <a:off x="932" y="2135"/>
              <a:ext cx="3826" cy="256"/>
            </a:xfrm>
            <a:prstGeom prst="rect">
              <a:avLst/>
            </a:prstGeom>
            <a:noFill/>
            <a:ln w="9525">
              <a:solidFill>
                <a:schemeClr val="tx2"/>
              </a:solidFill>
              <a:miter lim="800000"/>
              <a:headEnd/>
              <a:tailEnd/>
            </a:ln>
            <a:effectLst/>
          </p:spPr>
          <p:txBody>
            <a:bodyPr wrap="none">
              <a:spAutoFit/>
            </a:bodyPr>
            <a:lstStyle/>
            <a:p>
              <a:r>
                <a:rPr lang="en-US" sz="1800"/>
                <a:t>Leftmost  </a:t>
              </a:r>
              <a:r>
                <a:rPr lang="en-US"/>
                <a:t>                                                                             </a:t>
              </a:r>
            </a:p>
          </p:txBody>
        </p:sp>
        <p:sp>
          <p:nvSpPr>
            <p:cNvPr id="111620" name="Line 4"/>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11621" name="Line 5"/>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11622" name="Line 6"/>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11623" name="Line 7"/>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11624" name="Line 8"/>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sp>
        <p:nvSpPr>
          <p:cNvPr id="111625" name="Rectangle 9"/>
          <p:cNvSpPr>
            <a:spLocks noGrp="1" noChangeArrowheads="1"/>
          </p:cNvSpPr>
          <p:nvPr>
            <p:ph type="title"/>
          </p:nvPr>
        </p:nvSpPr>
        <p:spPr>
          <a:xfrm>
            <a:off x="541338" y="228600"/>
            <a:ext cx="8094662" cy="762000"/>
          </a:xfrm>
        </p:spPr>
        <p:txBody>
          <a:bodyPr>
            <a:normAutofit fontScale="90000"/>
          </a:bodyPr>
          <a:lstStyle/>
          <a:p>
            <a:r>
              <a:rPr lang="en-US" dirty="0">
                <a:solidFill>
                  <a:schemeClr val="tx1"/>
                </a:solidFill>
              </a:rPr>
              <a:t>Output Feedback Mode (OFB)</a:t>
            </a:r>
          </a:p>
        </p:txBody>
      </p:sp>
      <p:grpSp>
        <p:nvGrpSpPr>
          <p:cNvPr id="3" name="Group 10"/>
          <p:cNvGrpSpPr>
            <a:grpSpLocks/>
          </p:cNvGrpSpPr>
          <p:nvPr/>
        </p:nvGrpSpPr>
        <p:grpSpPr bwMode="auto">
          <a:xfrm>
            <a:off x="2058988" y="1852621"/>
            <a:ext cx="6316665" cy="420688"/>
            <a:chOff x="932" y="2135"/>
            <a:chExt cx="3979" cy="265"/>
          </a:xfrm>
        </p:grpSpPr>
        <p:sp>
          <p:nvSpPr>
            <p:cNvPr id="111627" name="Text Box 11"/>
            <p:cNvSpPr txBox="1">
              <a:spLocks noChangeArrowheads="1"/>
            </p:cNvSpPr>
            <p:nvPr/>
          </p:nvSpPr>
          <p:spPr bwMode="auto">
            <a:xfrm>
              <a:off x="932" y="2135"/>
              <a:ext cx="3979" cy="233"/>
            </a:xfrm>
            <a:prstGeom prst="rect">
              <a:avLst/>
            </a:prstGeom>
            <a:noFill/>
            <a:ln w="9525">
              <a:solidFill>
                <a:schemeClr val="tx2"/>
              </a:solidFill>
              <a:miter lim="800000"/>
              <a:headEnd/>
              <a:tailEnd/>
            </a:ln>
            <a:effectLst/>
          </p:spPr>
          <p:txBody>
            <a:bodyPr wrap="none">
              <a:spAutoFit/>
            </a:bodyPr>
            <a:lstStyle/>
            <a:p>
              <a:r>
                <a:rPr lang="en-US" dirty="0"/>
                <a:t>  C </a:t>
              </a:r>
              <a:r>
                <a:rPr lang="en-US" baseline="-25000" dirty="0"/>
                <a:t>I-6</a:t>
              </a:r>
              <a:r>
                <a:rPr lang="en-US" dirty="0"/>
                <a:t>          C </a:t>
              </a:r>
              <a:r>
                <a:rPr lang="en-US" baseline="-25000" dirty="0"/>
                <a:t>I-5</a:t>
              </a:r>
              <a:r>
                <a:rPr lang="en-US" dirty="0"/>
                <a:t>               C </a:t>
              </a:r>
              <a:r>
                <a:rPr lang="en-US" baseline="-25000" dirty="0"/>
                <a:t>I-4</a:t>
              </a:r>
              <a:r>
                <a:rPr lang="en-US" dirty="0"/>
                <a:t>            C </a:t>
              </a:r>
              <a:r>
                <a:rPr lang="en-US" baseline="-25000" dirty="0"/>
                <a:t>I-3</a:t>
              </a:r>
              <a:r>
                <a:rPr lang="en-US" dirty="0"/>
                <a:t>           C </a:t>
              </a:r>
              <a:r>
                <a:rPr lang="en-US" baseline="-25000" dirty="0"/>
                <a:t>I-2                  </a:t>
              </a:r>
              <a:r>
                <a:rPr lang="en-US" dirty="0"/>
                <a:t>C </a:t>
              </a:r>
              <a:r>
                <a:rPr lang="en-US" baseline="-25000" dirty="0"/>
                <a:t>I-1</a:t>
              </a:r>
              <a:r>
                <a:rPr lang="en-US" dirty="0"/>
                <a:t> </a:t>
              </a:r>
            </a:p>
          </p:txBody>
        </p:sp>
        <p:sp>
          <p:nvSpPr>
            <p:cNvPr id="111628" name="Line 12"/>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11629" name="Line 13"/>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11630" name="Line 14"/>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11631" name="Line 15"/>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11632" name="Line 16"/>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sp>
        <p:nvSpPr>
          <p:cNvPr id="111633" name="Text Box 17"/>
          <p:cNvSpPr txBox="1">
            <a:spLocks noChangeArrowheads="1"/>
          </p:cNvSpPr>
          <p:nvPr/>
        </p:nvSpPr>
        <p:spPr bwMode="auto">
          <a:xfrm>
            <a:off x="230188" y="1704975"/>
            <a:ext cx="1779587" cy="701675"/>
          </a:xfrm>
          <a:prstGeom prst="rect">
            <a:avLst/>
          </a:prstGeom>
          <a:noFill/>
          <a:ln w="9525">
            <a:noFill/>
            <a:miter lim="800000"/>
            <a:headEnd/>
            <a:tailEnd/>
          </a:ln>
          <a:effectLst/>
        </p:spPr>
        <p:txBody>
          <a:bodyPr>
            <a:spAutoFit/>
          </a:bodyPr>
          <a:lstStyle/>
          <a:p>
            <a:r>
              <a:rPr lang="en-US"/>
              <a:t>Shift Register (1 Block wide)</a:t>
            </a:r>
          </a:p>
        </p:txBody>
      </p:sp>
      <p:sp>
        <p:nvSpPr>
          <p:cNvPr id="111634" name="Text Box 18"/>
          <p:cNvSpPr txBox="1">
            <a:spLocks noChangeArrowheads="1"/>
          </p:cNvSpPr>
          <p:nvPr/>
        </p:nvSpPr>
        <p:spPr bwMode="auto">
          <a:xfrm>
            <a:off x="3700463" y="5464175"/>
            <a:ext cx="1482725" cy="646331"/>
          </a:xfrm>
          <a:prstGeom prst="rect">
            <a:avLst/>
          </a:prstGeom>
          <a:noFill/>
          <a:ln w="9525">
            <a:solidFill>
              <a:schemeClr val="tx2"/>
            </a:solidFill>
            <a:miter lim="800000"/>
            <a:headEnd/>
            <a:tailEnd/>
          </a:ln>
          <a:effectLst/>
        </p:spPr>
        <p:txBody>
          <a:bodyPr>
            <a:spAutoFit/>
          </a:bodyPr>
          <a:lstStyle/>
          <a:p>
            <a:r>
              <a:rPr lang="en-US" dirty="0"/>
              <a:t>Cipher text</a:t>
            </a:r>
          </a:p>
          <a:p>
            <a:r>
              <a:rPr lang="en-US" dirty="0"/>
              <a:t>        (C)</a:t>
            </a:r>
          </a:p>
        </p:txBody>
      </p:sp>
      <p:grpSp>
        <p:nvGrpSpPr>
          <p:cNvPr id="4" name="Group 19"/>
          <p:cNvGrpSpPr>
            <a:grpSpLocks/>
          </p:cNvGrpSpPr>
          <p:nvPr/>
        </p:nvGrpSpPr>
        <p:grpSpPr bwMode="auto">
          <a:xfrm>
            <a:off x="4667250" y="2882900"/>
            <a:ext cx="1125538" cy="646113"/>
            <a:chOff x="1031" y="1700"/>
            <a:chExt cx="551" cy="407"/>
          </a:xfrm>
        </p:grpSpPr>
        <p:sp>
          <p:nvSpPr>
            <p:cNvPr id="111636" name="Oval 20"/>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11637" name="Text Box 21"/>
            <p:cNvSpPr txBox="1">
              <a:spLocks noChangeArrowheads="1"/>
            </p:cNvSpPr>
            <p:nvPr/>
          </p:nvSpPr>
          <p:spPr bwMode="auto">
            <a:xfrm>
              <a:off x="1031" y="1779"/>
              <a:ext cx="551" cy="212"/>
            </a:xfrm>
            <a:prstGeom prst="rect">
              <a:avLst/>
            </a:prstGeom>
            <a:noFill/>
            <a:ln w="9525">
              <a:noFill/>
              <a:miter lim="800000"/>
              <a:headEnd/>
              <a:tailEnd/>
            </a:ln>
            <a:effectLst/>
          </p:spPr>
          <p:txBody>
            <a:bodyPr wrap="none">
              <a:spAutoFit/>
            </a:bodyPr>
            <a:lstStyle/>
            <a:p>
              <a:r>
                <a:rPr lang="en-US" sz="1600"/>
                <a:t>E(register)</a:t>
              </a:r>
            </a:p>
          </p:txBody>
        </p:sp>
      </p:grpSp>
      <p:sp>
        <p:nvSpPr>
          <p:cNvPr id="111638" name="Line 22"/>
          <p:cNvSpPr>
            <a:spLocks noChangeShapeType="1"/>
          </p:cNvSpPr>
          <p:nvPr/>
        </p:nvSpPr>
        <p:spPr bwMode="auto">
          <a:xfrm>
            <a:off x="5237163" y="2447925"/>
            <a:ext cx="0" cy="446088"/>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39" name="Line 23"/>
          <p:cNvSpPr>
            <a:spLocks noChangeShapeType="1"/>
          </p:cNvSpPr>
          <p:nvPr/>
        </p:nvSpPr>
        <p:spPr bwMode="auto">
          <a:xfrm flipV="1">
            <a:off x="2051050" y="2430463"/>
            <a:ext cx="6134100" cy="0"/>
          </a:xfrm>
          <a:prstGeom prst="line">
            <a:avLst/>
          </a:prstGeom>
          <a:noFill/>
          <a:ln w="9525">
            <a:solidFill>
              <a:schemeClr val="tx2"/>
            </a:solidFill>
            <a:round/>
            <a:headEnd/>
            <a:tailEnd/>
          </a:ln>
          <a:effectLst/>
        </p:spPr>
        <p:txBody>
          <a:bodyPr>
            <a:spAutoFit/>
          </a:bodyPr>
          <a:lstStyle/>
          <a:p>
            <a:endParaRPr lang="en-IN"/>
          </a:p>
        </p:txBody>
      </p:sp>
      <p:sp>
        <p:nvSpPr>
          <p:cNvPr id="111640" name="Line 24"/>
          <p:cNvSpPr>
            <a:spLocks noChangeShapeType="1"/>
          </p:cNvSpPr>
          <p:nvPr/>
        </p:nvSpPr>
        <p:spPr bwMode="auto">
          <a:xfrm flipV="1">
            <a:off x="2039938" y="2330450"/>
            <a:ext cx="1587" cy="257175"/>
          </a:xfrm>
          <a:prstGeom prst="line">
            <a:avLst/>
          </a:prstGeom>
          <a:noFill/>
          <a:ln w="9525">
            <a:solidFill>
              <a:schemeClr val="tx2"/>
            </a:solidFill>
            <a:round/>
            <a:headEnd/>
            <a:tailEnd/>
          </a:ln>
          <a:effectLst/>
        </p:spPr>
        <p:txBody>
          <a:bodyPr>
            <a:spAutoFit/>
          </a:bodyPr>
          <a:lstStyle/>
          <a:p>
            <a:endParaRPr lang="en-IN"/>
          </a:p>
        </p:txBody>
      </p:sp>
      <p:sp>
        <p:nvSpPr>
          <p:cNvPr id="111641" name="Line 25"/>
          <p:cNvSpPr>
            <a:spLocks noChangeShapeType="1"/>
          </p:cNvSpPr>
          <p:nvPr/>
        </p:nvSpPr>
        <p:spPr bwMode="auto">
          <a:xfrm flipV="1">
            <a:off x="8180388" y="2292350"/>
            <a:ext cx="1587" cy="257175"/>
          </a:xfrm>
          <a:prstGeom prst="line">
            <a:avLst/>
          </a:prstGeom>
          <a:noFill/>
          <a:ln w="9525">
            <a:solidFill>
              <a:schemeClr val="tx2"/>
            </a:solidFill>
            <a:round/>
            <a:headEnd/>
            <a:tailEnd/>
          </a:ln>
          <a:effectLst/>
        </p:spPr>
        <p:txBody>
          <a:bodyPr>
            <a:spAutoFit/>
          </a:bodyPr>
          <a:lstStyle/>
          <a:p>
            <a:endParaRPr lang="en-IN"/>
          </a:p>
        </p:txBody>
      </p:sp>
      <p:sp>
        <p:nvSpPr>
          <p:cNvPr id="111642" name="Line 26"/>
          <p:cNvSpPr>
            <a:spLocks noChangeShapeType="1"/>
          </p:cNvSpPr>
          <p:nvPr/>
        </p:nvSpPr>
        <p:spPr bwMode="auto">
          <a:xfrm flipH="1">
            <a:off x="2497138" y="1404938"/>
            <a:ext cx="412750" cy="434975"/>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43" name="Line 27"/>
          <p:cNvSpPr>
            <a:spLocks noChangeShapeType="1"/>
          </p:cNvSpPr>
          <p:nvPr/>
        </p:nvSpPr>
        <p:spPr bwMode="auto">
          <a:xfrm>
            <a:off x="2921000" y="1393825"/>
            <a:ext cx="858838" cy="0"/>
          </a:xfrm>
          <a:prstGeom prst="line">
            <a:avLst/>
          </a:prstGeom>
          <a:noFill/>
          <a:ln w="9525">
            <a:solidFill>
              <a:schemeClr val="tx2"/>
            </a:solidFill>
            <a:round/>
            <a:headEnd/>
            <a:tailEnd/>
          </a:ln>
          <a:effectLst/>
        </p:spPr>
        <p:txBody>
          <a:bodyPr>
            <a:spAutoFit/>
          </a:bodyPr>
          <a:lstStyle/>
          <a:p>
            <a:endParaRPr lang="en-IN"/>
          </a:p>
        </p:txBody>
      </p:sp>
      <p:sp>
        <p:nvSpPr>
          <p:cNvPr id="111644" name="Text Box 28"/>
          <p:cNvSpPr txBox="1">
            <a:spLocks noChangeArrowheads="1"/>
          </p:cNvSpPr>
          <p:nvPr/>
        </p:nvSpPr>
        <p:spPr bwMode="auto">
          <a:xfrm>
            <a:off x="3776663" y="1192213"/>
            <a:ext cx="2143125" cy="396875"/>
          </a:xfrm>
          <a:prstGeom prst="rect">
            <a:avLst/>
          </a:prstGeom>
          <a:noFill/>
          <a:ln w="9525">
            <a:noFill/>
            <a:miter lim="800000"/>
            <a:headEnd/>
            <a:tailEnd/>
          </a:ln>
          <a:effectLst/>
        </p:spPr>
        <p:txBody>
          <a:bodyPr wrap="none">
            <a:spAutoFit/>
          </a:bodyPr>
          <a:lstStyle/>
          <a:p>
            <a:r>
              <a:rPr lang="en-US"/>
              <a:t>1 unit is 1/N block</a:t>
            </a:r>
          </a:p>
        </p:txBody>
      </p:sp>
      <p:sp>
        <p:nvSpPr>
          <p:cNvPr id="111645" name="Text Box 29"/>
          <p:cNvSpPr txBox="1">
            <a:spLocks noChangeArrowheads="1"/>
          </p:cNvSpPr>
          <p:nvPr/>
        </p:nvSpPr>
        <p:spPr bwMode="auto">
          <a:xfrm>
            <a:off x="307975" y="2806700"/>
            <a:ext cx="1589088" cy="701675"/>
          </a:xfrm>
          <a:prstGeom prst="rect">
            <a:avLst/>
          </a:prstGeom>
          <a:noFill/>
          <a:ln w="9525">
            <a:noFill/>
            <a:miter lim="800000"/>
            <a:headEnd/>
            <a:tailEnd/>
          </a:ln>
          <a:effectLst/>
        </p:spPr>
        <p:txBody>
          <a:bodyPr>
            <a:spAutoFit/>
          </a:bodyPr>
          <a:lstStyle/>
          <a:p>
            <a:r>
              <a:rPr lang="en-US"/>
              <a:t>Block Encryption </a:t>
            </a:r>
          </a:p>
        </p:txBody>
      </p:sp>
      <p:sp>
        <p:nvSpPr>
          <p:cNvPr id="111646" name="Line 30"/>
          <p:cNvSpPr>
            <a:spLocks noChangeShapeType="1"/>
          </p:cNvSpPr>
          <p:nvPr/>
        </p:nvSpPr>
        <p:spPr bwMode="auto">
          <a:xfrm>
            <a:off x="5233988" y="3530600"/>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47" name="Text Box 31"/>
          <p:cNvSpPr txBox="1">
            <a:spLocks noChangeArrowheads="1"/>
          </p:cNvSpPr>
          <p:nvPr/>
        </p:nvSpPr>
        <p:spPr bwMode="auto">
          <a:xfrm>
            <a:off x="287338" y="3824288"/>
            <a:ext cx="1389062" cy="701675"/>
          </a:xfrm>
          <a:prstGeom prst="rect">
            <a:avLst/>
          </a:prstGeom>
          <a:noFill/>
          <a:ln w="9525">
            <a:noFill/>
            <a:miter lim="800000"/>
            <a:headEnd/>
            <a:tailEnd/>
          </a:ln>
          <a:effectLst/>
        </p:spPr>
        <p:txBody>
          <a:bodyPr>
            <a:spAutoFit/>
          </a:bodyPr>
          <a:lstStyle/>
          <a:p>
            <a:r>
              <a:rPr lang="en-US"/>
              <a:t>Encrypted Register</a:t>
            </a:r>
          </a:p>
        </p:txBody>
      </p:sp>
      <p:sp>
        <p:nvSpPr>
          <p:cNvPr id="111648" name="Oval 32"/>
          <p:cNvSpPr>
            <a:spLocks noChangeArrowheads="1"/>
          </p:cNvSpPr>
          <p:nvPr/>
        </p:nvSpPr>
        <p:spPr bwMode="auto">
          <a:xfrm>
            <a:off x="2354263" y="5476875"/>
            <a:ext cx="658812" cy="646113"/>
          </a:xfrm>
          <a:prstGeom prst="ellipse">
            <a:avLst/>
          </a:prstGeom>
          <a:noFill/>
          <a:ln w="9525">
            <a:solidFill>
              <a:schemeClr val="tx2"/>
            </a:solidFill>
            <a:round/>
            <a:headEnd/>
            <a:tailEnd/>
          </a:ln>
          <a:effectLst/>
        </p:spPr>
        <p:txBody>
          <a:bodyPr anchor="ctr">
            <a:spAutoFit/>
          </a:bodyPr>
          <a:lstStyle/>
          <a:p>
            <a:endParaRPr lang="en-IN"/>
          </a:p>
        </p:txBody>
      </p:sp>
      <p:sp>
        <p:nvSpPr>
          <p:cNvPr id="111649" name="Text Box 33"/>
          <p:cNvSpPr txBox="1">
            <a:spLocks noChangeArrowheads="1"/>
          </p:cNvSpPr>
          <p:nvPr/>
        </p:nvSpPr>
        <p:spPr bwMode="auto">
          <a:xfrm>
            <a:off x="2389188" y="5624513"/>
            <a:ext cx="635000" cy="336550"/>
          </a:xfrm>
          <a:prstGeom prst="rect">
            <a:avLst/>
          </a:prstGeom>
          <a:noFill/>
          <a:ln w="9525">
            <a:noFill/>
            <a:miter lim="800000"/>
            <a:headEnd/>
            <a:tailEnd/>
          </a:ln>
          <a:effectLst/>
        </p:spPr>
        <p:txBody>
          <a:bodyPr wrap="none">
            <a:spAutoFit/>
          </a:bodyPr>
          <a:lstStyle/>
          <a:p>
            <a:r>
              <a:rPr lang="en-US" sz="1600"/>
              <a:t>XOR</a:t>
            </a:r>
          </a:p>
        </p:txBody>
      </p:sp>
      <p:sp>
        <p:nvSpPr>
          <p:cNvPr id="111650" name="Line 34"/>
          <p:cNvSpPr>
            <a:spLocks noChangeShapeType="1"/>
          </p:cNvSpPr>
          <p:nvPr/>
        </p:nvSpPr>
        <p:spPr bwMode="auto">
          <a:xfrm>
            <a:off x="2668588" y="4606925"/>
            <a:ext cx="0" cy="881063"/>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51" name="Line 35"/>
          <p:cNvSpPr>
            <a:spLocks noChangeShapeType="1"/>
          </p:cNvSpPr>
          <p:nvPr/>
        </p:nvSpPr>
        <p:spPr bwMode="auto">
          <a:xfrm flipV="1">
            <a:off x="2081213" y="3943350"/>
            <a:ext cx="6134100" cy="0"/>
          </a:xfrm>
          <a:prstGeom prst="line">
            <a:avLst/>
          </a:prstGeom>
          <a:noFill/>
          <a:ln w="9525">
            <a:solidFill>
              <a:schemeClr val="tx2"/>
            </a:solidFill>
            <a:round/>
            <a:headEnd/>
            <a:tailEnd/>
          </a:ln>
          <a:effectLst/>
        </p:spPr>
        <p:txBody>
          <a:bodyPr>
            <a:spAutoFit/>
          </a:bodyPr>
          <a:lstStyle/>
          <a:p>
            <a:endParaRPr lang="en-IN"/>
          </a:p>
        </p:txBody>
      </p:sp>
      <p:sp>
        <p:nvSpPr>
          <p:cNvPr id="111652" name="Line 36"/>
          <p:cNvSpPr>
            <a:spLocks noChangeShapeType="1"/>
          </p:cNvSpPr>
          <p:nvPr/>
        </p:nvSpPr>
        <p:spPr bwMode="auto">
          <a:xfrm flipV="1">
            <a:off x="2070100" y="3843338"/>
            <a:ext cx="1588" cy="257175"/>
          </a:xfrm>
          <a:prstGeom prst="line">
            <a:avLst/>
          </a:prstGeom>
          <a:noFill/>
          <a:ln w="9525">
            <a:solidFill>
              <a:schemeClr val="tx2"/>
            </a:solidFill>
            <a:round/>
            <a:headEnd/>
            <a:tailEnd/>
          </a:ln>
          <a:effectLst/>
        </p:spPr>
        <p:txBody>
          <a:bodyPr>
            <a:spAutoFit/>
          </a:bodyPr>
          <a:lstStyle/>
          <a:p>
            <a:endParaRPr lang="en-IN"/>
          </a:p>
        </p:txBody>
      </p:sp>
      <p:sp>
        <p:nvSpPr>
          <p:cNvPr id="111653" name="Line 37"/>
          <p:cNvSpPr>
            <a:spLocks noChangeShapeType="1"/>
          </p:cNvSpPr>
          <p:nvPr/>
        </p:nvSpPr>
        <p:spPr bwMode="auto">
          <a:xfrm flipV="1">
            <a:off x="8210550" y="3805238"/>
            <a:ext cx="1588" cy="257175"/>
          </a:xfrm>
          <a:prstGeom prst="line">
            <a:avLst/>
          </a:prstGeom>
          <a:noFill/>
          <a:ln w="9525">
            <a:solidFill>
              <a:schemeClr val="tx2"/>
            </a:solidFill>
            <a:round/>
            <a:headEnd/>
            <a:tailEnd/>
          </a:ln>
          <a:effectLst/>
        </p:spPr>
        <p:txBody>
          <a:bodyPr>
            <a:spAutoFit/>
          </a:bodyPr>
          <a:lstStyle/>
          <a:p>
            <a:endParaRPr lang="en-IN"/>
          </a:p>
        </p:txBody>
      </p:sp>
      <p:sp>
        <p:nvSpPr>
          <p:cNvPr id="111654" name="Text Box 38"/>
          <p:cNvSpPr txBox="1">
            <a:spLocks noChangeArrowheads="1"/>
          </p:cNvSpPr>
          <p:nvPr/>
        </p:nvSpPr>
        <p:spPr bwMode="auto">
          <a:xfrm>
            <a:off x="133350" y="5475288"/>
            <a:ext cx="1558925" cy="646331"/>
          </a:xfrm>
          <a:prstGeom prst="rect">
            <a:avLst/>
          </a:prstGeom>
          <a:noFill/>
          <a:ln w="9525">
            <a:solidFill>
              <a:schemeClr val="tx2"/>
            </a:solidFill>
            <a:miter lim="800000"/>
            <a:headEnd/>
            <a:tailEnd/>
          </a:ln>
          <a:effectLst/>
        </p:spPr>
        <p:txBody>
          <a:bodyPr>
            <a:spAutoFit/>
          </a:bodyPr>
          <a:lstStyle/>
          <a:p>
            <a:r>
              <a:rPr lang="en-US" dirty="0"/>
              <a:t>First j bit of the Plain text</a:t>
            </a:r>
          </a:p>
        </p:txBody>
      </p:sp>
      <p:sp>
        <p:nvSpPr>
          <p:cNvPr id="111655" name="Line 39"/>
          <p:cNvSpPr>
            <a:spLocks noChangeShapeType="1"/>
          </p:cNvSpPr>
          <p:nvPr/>
        </p:nvSpPr>
        <p:spPr bwMode="auto">
          <a:xfrm>
            <a:off x="1684338" y="5810250"/>
            <a:ext cx="679450" cy="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56" name="Line 40"/>
          <p:cNvSpPr>
            <a:spLocks noChangeShapeType="1"/>
          </p:cNvSpPr>
          <p:nvPr/>
        </p:nvSpPr>
        <p:spPr bwMode="auto">
          <a:xfrm>
            <a:off x="3017838" y="5795963"/>
            <a:ext cx="679450" cy="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57" name="Line 41"/>
          <p:cNvSpPr>
            <a:spLocks noChangeShapeType="1"/>
          </p:cNvSpPr>
          <p:nvPr/>
        </p:nvSpPr>
        <p:spPr bwMode="auto">
          <a:xfrm flipV="1">
            <a:off x="2609850" y="2452688"/>
            <a:ext cx="5106988" cy="1739900"/>
          </a:xfrm>
          <a:prstGeom prst="line">
            <a:avLst/>
          </a:prstGeom>
          <a:noFill/>
          <a:ln w="25400">
            <a:solidFill>
              <a:schemeClr val="tx2"/>
            </a:solidFill>
            <a:prstDash val="sysDot"/>
            <a:round/>
            <a:headEnd/>
            <a:tailEnd type="triangle" w="med" len="med"/>
          </a:ln>
          <a:effectLst/>
        </p:spPr>
        <p:txBody>
          <a:bodyPr>
            <a:spAutoFit/>
          </a:bodyPr>
          <a:lstStyle/>
          <a:p>
            <a:endParaRPr lang="en-IN"/>
          </a:p>
        </p:txBody>
      </p:sp>
      <p:sp>
        <p:nvSpPr>
          <p:cNvPr id="111658" name="Text Box 42"/>
          <p:cNvSpPr txBox="1">
            <a:spLocks noChangeArrowheads="1"/>
          </p:cNvSpPr>
          <p:nvPr/>
        </p:nvSpPr>
        <p:spPr bwMode="auto">
          <a:xfrm>
            <a:off x="5807075" y="5508625"/>
            <a:ext cx="184150" cy="396875"/>
          </a:xfrm>
          <a:prstGeom prst="rect">
            <a:avLst/>
          </a:prstGeom>
          <a:noFill/>
          <a:ln w="9525">
            <a:noFill/>
            <a:miter lim="800000"/>
            <a:headEnd/>
            <a:tailEnd/>
          </a:ln>
          <a:effectLst/>
        </p:spPr>
        <p:txBody>
          <a:bodyPr wrap="none">
            <a:spAutoFit/>
          </a:bodyPr>
          <a:lstStyle/>
          <a:p>
            <a:endParaRPr lang="en-US"/>
          </a:p>
        </p:txBody>
      </p:sp>
      <p:sp>
        <p:nvSpPr>
          <p:cNvPr id="111659" name="Line 43"/>
          <p:cNvSpPr>
            <a:spLocks noChangeShapeType="1"/>
          </p:cNvSpPr>
          <p:nvPr/>
        </p:nvSpPr>
        <p:spPr bwMode="auto">
          <a:xfrm flipH="1">
            <a:off x="2205038" y="2587625"/>
            <a:ext cx="5030787" cy="0"/>
          </a:xfrm>
          <a:prstGeom prst="line">
            <a:avLst/>
          </a:prstGeom>
          <a:noFill/>
          <a:ln w="25400">
            <a:solidFill>
              <a:schemeClr val="tx2"/>
            </a:solidFill>
            <a:prstDash val="sysDot"/>
            <a:round/>
            <a:headEnd/>
            <a:tailEnd type="triangle" w="med" len="med"/>
          </a:ln>
          <a:effectLst/>
        </p:spPr>
        <p:txBody>
          <a:bodyPr>
            <a:spAutoFit/>
          </a:bodyPr>
          <a:lstStyle/>
          <a:p>
            <a:endParaRPr lang="en-IN"/>
          </a:p>
        </p:txBody>
      </p:sp>
      <p:sp>
        <p:nvSpPr>
          <p:cNvPr id="111660" name="Text Box 44"/>
          <p:cNvSpPr txBox="1">
            <a:spLocks noChangeArrowheads="1"/>
          </p:cNvSpPr>
          <p:nvPr/>
        </p:nvSpPr>
        <p:spPr bwMode="auto">
          <a:xfrm>
            <a:off x="5851525" y="5018088"/>
            <a:ext cx="2609850" cy="1616075"/>
          </a:xfrm>
          <a:prstGeom prst="rect">
            <a:avLst/>
          </a:prstGeom>
          <a:noFill/>
          <a:ln w="9525">
            <a:noFill/>
            <a:miter lim="800000"/>
            <a:headEnd/>
            <a:tailEnd/>
          </a:ln>
          <a:effectLst/>
        </p:spPr>
        <p:txBody>
          <a:bodyPr>
            <a:spAutoFit/>
          </a:bodyPr>
          <a:lstStyle/>
          <a:p>
            <a:r>
              <a:rPr lang="en-US"/>
              <a:t>After each unit, shift input register and insert the leftmost unit of the encrypted register.</a:t>
            </a:r>
          </a:p>
        </p:txBody>
      </p:sp>
      <p:sp>
        <p:nvSpPr>
          <p:cNvPr id="111661" name="Line 45"/>
          <p:cNvSpPr>
            <a:spLocks noChangeShapeType="1"/>
          </p:cNvSpPr>
          <p:nvPr/>
        </p:nvSpPr>
        <p:spPr bwMode="auto">
          <a:xfrm>
            <a:off x="4325938" y="6178550"/>
            <a:ext cx="0" cy="546100"/>
          </a:xfrm>
          <a:prstGeom prst="line">
            <a:avLst/>
          </a:prstGeom>
          <a:noFill/>
          <a:ln w="9525">
            <a:solidFill>
              <a:schemeClr val="tx2"/>
            </a:solidFill>
            <a:round/>
            <a:headEnd/>
            <a:tailEnd type="triangle" w="med" len="med"/>
          </a:ln>
          <a:effectLst/>
        </p:spPr>
        <p:txBody>
          <a:bodyPr>
            <a:spAutoFit/>
          </a:bodyPr>
          <a:lstStyle/>
          <a:p>
            <a:endParaRPr lang="en-IN"/>
          </a:p>
        </p:txBody>
      </p:sp>
      <p:sp>
        <p:nvSpPr>
          <p:cNvPr id="111662" name="Text Box 46"/>
          <p:cNvSpPr txBox="1">
            <a:spLocks noChangeArrowheads="1"/>
          </p:cNvSpPr>
          <p:nvPr/>
        </p:nvSpPr>
        <p:spPr bwMode="auto">
          <a:xfrm>
            <a:off x="4346575" y="6199188"/>
            <a:ext cx="903288" cy="396875"/>
          </a:xfrm>
          <a:prstGeom prst="rect">
            <a:avLst/>
          </a:prstGeom>
          <a:noFill/>
          <a:ln w="9525">
            <a:noFill/>
            <a:miter lim="800000"/>
            <a:headEnd/>
            <a:tailEnd/>
          </a:ln>
          <a:effectLst/>
        </p:spPr>
        <p:txBody>
          <a:bodyPr wrap="none">
            <a:spAutoFit/>
          </a:bodyPr>
          <a:lstStyle/>
          <a:p>
            <a:r>
              <a:rPr lang="en-US"/>
              <a:t>output</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20046-1D96-B9CC-9F98-F47D61CA43E8}"/>
              </a:ext>
            </a:extLst>
          </p:cNvPr>
          <p:cNvSpPr>
            <a:spLocks noGrp="1"/>
          </p:cNvSpPr>
          <p:nvPr>
            <p:ph idx="1"/>
          </p:nvPr>
        </p:nvSpPr>
        <p:spPr/>
        <p:txBody>
          <a:bodyPr/>
          <a:lstStyle/>
          <a:p>
            <a:r>
              <a:rPr lang="en-US" dirty="0"/>
              <a:t> </a:t>
            </a:r>
            <a:r>
              <a:rPr lang="en-US" dirty="0">
                <a:solidFill>
                  <a:srgbClr val="FF0000"/>
                </a:solidFill>
              </a:rPr>
              <a:t>Advantage Of This Scheme:-</a:t>
            </a:r>
          </a:p>
          <a:p>
            <a:r>
              <a:rPr lang="en-US" dirty="0">
                <a:solidFill>
                  <a:schemeClr val="bg1">
                    <a:lumMod val="50000"/>
                  </a:schemeClr>
                </a:solidFill>
              </a:rPr>
              <a:t>Bit error do not get propagated(</a:t>
            </a:r>
            <a:r>
              <a:rPr lang="en-US" dirty="0" err="1">
                <a:solidFill>
                  <a:schemeClr val="bg1">
                    <a:lumMod val="50000"/>
                  </a:schemeClr>
                </a:solidFill>
              </a:rPr>
              <a:t>i.e</a:t>
            </a:r>
            <a:r>
              <a:rPr lang="en-US" dirty="0">
                <a:solidFill>
                  <a:schemeClr val="bg1">
                    <a:lumMod val="50000"/>
                  </a:schemeClr>
                </a:solidFill>
              </a:rPr>
              <a:t>;-Other bits are not affected)</a:t>
            </a:r>
          </a:p>
          <a:p>
            <a:r>
              <a:rPr lang="en-US" dirty="0">
                <a:solidFill>
                  <a:schemeClr val="bg1">
                    <a:lumMod val="50000"/>
                  </a:schemeClr>
                </a:solidFill>
              </a:rPr>
              <a:t>If there are error in individual bits will not corrupt the whole message.</a:t>
            </a:r>
          </a:p>
          <a:p>
            <a:r>
              <a:rPr lang="en-US" dirty="0">
                <a:solidFill>
                  <a:srgbClr val="FF0000"/>
                </a:solidFill>
              </a:rPr>
              <a:t>disadvantage Of This Scheme:-</a:t>
            </a:r>
          </a:p>
          <a:p>
            <a:r>
              <a:rPr lang="en-US" dirty="0">
                <a:solidFill>
                  <a:schemeClr val="bg1">
                    <a:lumMod val="50000"/>
                  </a:schemeClr>
                </a:solidFill>
              </a:rPr>
              <a:t>Attacker </a:t>
            </a:r>
            <a:r>
              <a:rPr lang="en-US" b="1" i="1" dirty="0">
                <a:solidFill>
                  <a:schemeClr val="bg1">
                    <a:lumMod val="50000"/>
                  </a:schemeClr>
                </a:solidFill>
              </a:rPr>
              <a:t>changes</a:t>
            </a:r>
            <a:r>
              <a:rPr lang="en-US" dirty="0">
                <a:solidFill>
                  <a:schemeClr val="bg1">
                    <a:lumMod val="50000"/>
                  </a:schemeClr>
                </a:solidFill>
              </a:rPr>
              <a:t> both the cipher text and the checksum at the same time hence there is no way to detect this change.</a:t>
            </a:r>
            <a:endParaRPr lang="en-IN" dirty="0">
              <a:solidFill>
                <a:schemeClr val="bg1">
                  <a:lumMod val="50000"/>
                </a:schemeClr>
              </a:solidFill>
            </a:endParaRPr>
          </a:p>
          <a:p>
            <a:endParaRPr lang="en-IN" dirty="0"/>
          </a:p>
        </p:txBody>
      </p:sp>
    </p:spTree>
    <p:extLst>
      <p:ext uri="{BB962C8B-B14F-4D97-AF65-F5344CB8AC3E}">
        <p14:creationId xmlns:p14="http://schemas.microsoft.com/office/powerpoint/2010/main" val="2331319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714380"/>
          </a:xfrm>
        </p:spPr>
        <p:txBody>
          <a:bodyPr>
            <a:normAutofit fontScale="90000"/>
          </a:bodyPr>
          <a:lstStyle/>
          <a:p>
            <a:r>
              <a:rPr lang="en-US" dirty="0"/>
              <a:t>5.CTR(Counter)</a:t>
            </a:r>
            <a:endParaRPr lang="en-IN" dirty="0"/>
          </a:p>
        </p:txBody>
      </p:sp>
      <p:sp>
        <p:nvSpPr>
          <p:cNvPr id="3" name="Content Placeholder 2"/>
          <p:cNvSpPr>
            <a:spLocks noGrp="1"/>
          </p:cNvSpPr>
          <p:nvPr>
            <p:ph idx="1"/>
          </p:nvPr>
        </p:nvSpPr>
        <p:spPr>
          <a:xfrm>
            <a:off x="457200" y="1071546"/>
            <a:ext cx="8229600" cy="5253054"/>
          </a:xfrm>
        </p:spPr>
        <p:txBody>
          <a:bodyPr>
            <a:normAutofit/>
          </a:bodyPr>
          <a:lstStyle/>
          <a:p>
            <a:r>
              <a:rPr lang="en-US" dirty="0"/>
              <a:t>It uses sequence numbers called as counters as the inputs to the algorithm.</a:t>
            </a:r>
          </a:p>
          <a:p>
            <a:r>
              <a:rPr lang="en-US" dirty="0"/>
              <a:t>After each block is encrypted, the next counter value is used to fill the register.</a:t>
            </a:r>
          </a:p>
          <a:p>
            <a:r>
              <a:rPr lang="en-US" i="1" dirty="0">
                <a:solidFill>
                  <a:srgbClr val="7030A0"/>
                </a:solidFill>
              </a:rPr>
              <a:t>Usually, a constant is used as a initial counter value and is incremented by 1 for every iteration , hence name </a:t>
            </a:r>
          </a:p>
          <a:p>
            <a:r>
              <a:rPr lang="en-US" dirty="0"/>
              <a:t>The size of counter block is same as PT.</a:t>
            </a:r>
          </a:p>
          <a:p>
            <a:r>
              <a:rPr lang="en-US" dirty="0">
                <a:solidFill>
                  <a:srgbClr val="FF0000"/>
                </a:solidFill>
              </a:rPr>
              <a:t>Encryption:-                         Decryption:-</a:t>
            </a:r>
          </a:p>
          <a:p>
            <a:r>
              <a:rPr lang="en-US" dirty="0"/>
              <a:t>Counter is encrypted        -&gt;Same Sequence is used</a:t>
            </a:r>
          </a:p>
          <a:p>
            <a:r>
              <a:rPr lang="en-US" dirty="0" err="1"/>
              <a:t>XOR’ed</a:t>
            </a:r>
            <a:r>
              <a:rPr lang="en-US" dirty="0"/>
              <a:t> with PT                 -&gt; </a:t>
            </a:r>
            <a:r>
              <a:rPr lang="en-US" dirty="0" err="1"/>
              <a:t>XOR’ed</a:t>
            </a:r>
            <a:r>
              <a:rPr lang="en-US" dirty="0"/>
              <a:t> with CT </a:t>
            </a:r>
          </a:p>
          <a:p>
            <a:r>
              <a:rPr lang="en-US" dirty="0"/>
              <a:t>CT                                       -&gt;PT</a:t>
            </a:r>
            <a:endParaRPr lang="en-I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2B69D2-9167-E4FE-21B0-EEAE7E0C3E0C}"/>
              </a:ext>
            </a:extLst>
          </p:cNvPr>
          <p:cNvPicPr>
            <a:picLocks noGrp="1" noChangeAspect="1"/>
          </p:cNvPicPr>
          <p:nvPr>
            <p:ph idx="1"/>
          </p:nvPr>
        </p:nvPicPr>
        <p:blipFill>
          <a:blip r:embed="R3381ca99deb34964">
            <a:extLst>
              <a:ext uri="{28A0092B-C50C-407E-A947-70E740481C1C}">
                <a14:useLocalDpi xmlns:a14="http://schemas.microsoft.com/office/drawing/2010/main" val="0"/>
              </a:ext>
            </a:extLst>
          </a:blip>
          <a:stretch>
            <a:fillRect/>
          </a:stretch>
        </p:blipFill>
        <p:spPr>
          <a:xfrm rot="5400000">
            <a:off x="1386540" y="-699715"/>
            <a:ext cx="6378073" cy="8504097"/>
          </a:xfrm>
        </p:spPr>
      </p:pic>
    </p:spTree>
    <p:extLst>
      <p:ext uri="{BB962C8B-B14F-4D97-AF65-F5344CB8AC3E}">
        <p14:creationId xmlns:p14="http://schemas.microsoft.com/office/powerpoint/2010/main" val="544904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571504"/>
          </a:xfrm>
        </p:spPr>
        <p:txBody>
          <a:bodyPr>
            <a:normAutofit fontScale="90000"/>
          </a:bodyPr>
          <a:lstStyle/>
          <a:p>
            <a:r>
              <a:rPr lang="en-US" dirty="0"/>
              <a:t>Advantages &amp; Limitations Of CRT</a:t>
            </a:r>
            <a:endParaRPr lang="en-IN" dirty="0"/>
          </a:p>
        </p:txBody>
      </p:sp>
      <p:sp>
        <p:nvSpPr>
          <p:cNvPr id="3" name="Content Placeholder 2"/>
          <p:cNvSpPr>
            <a:spLocks noGrp="1"/>
          </p:cNvSpPr>
          <p:nvPr>
            <p:ph idx="1"/>
          </p:nvPr>
        </p:nvSpPr>
        <p:spPr>
          <a:xfrm>
            <a:off x="457200" y="1285860"/>
            <a:ext cx="8229600" cy="5572140"/>
          </a:xfrm>
        </p:spPr>
        <p:txBody>
          <a:bodyPr/>
          <a:lstStyle/>
          <a:p>
            <a:r>
              <a:rPr lang="en-US" dirty="0"/>
              <a:t>Encryption &amp; Decryption process can be done in </a:t>
            </a:r>
            <a:r>
              <a:rPr lang="en-US" i="1" dirty="0">
                <a:solidFill>
                  <a:srgbClr val="FF0000"/>
                </a:solidFill>
              </a:rPr>
              <a:t>parallel</a:t>
            </a:r>
            <a:r>
              <a:rPr lang="en-US" dirty="0"/>
              <a:t> on multiple text blocks.</a:t>
            </a:r>
          </a:p>
          <a:p>
            <a:r>
              <a:rPr lang="en-US" dirty="0"/>
              <a:t>No chaining process is involved.</a:t>
            </a:r>
          </a:p>
          <a:p>
            <a:r>
              <a:rPr lang="en-US" dirty="0"/>
              <a:t>Faster execution Speed.</a:t>
            </a:r>
          </a:p>
          <a:p>
            <a:r>
              <a:rPr lang="en-US" dirty="0"/>
              <a:t>Used in Multiprocessing to reduce overall processing time.</a:t>
            </a:r>
          </a:p>
          <a:p>
            <a:r>
              <a:rPr lang="en-US" dirty="0"/>
              <a:t>Pre processing can be achieved to prepare the O/P of the encryption boxes that I/P to the XOR operation.</a:t>
            </a:r>
            <a:endParaRPr lang="en-IN" dirty="0"/>
          </a:p>
        </p:txBody>
      </p:sp>
      <p:sp>
        <p:nvSpPr>
          <p:cNvPr id="5" name="Right Arrow 4"/>
          <p:cNvSpPr/>
          <p:nvPr/>
        </p:nvSpPr>
        <p:spPr>
          <a:xfrm>
            <a:off x="2571736" y="528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868" y="5072074"/>
            <a:ext cx="12144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a:t>
            </a:r>
            <a:endParaRPr lang="en-IN" dirty="0"/>
          </a:p>
        </p:txBody>
      </p:sp>
      <p:sp>
        <p:nvSpPr>
          <p:cNvPr id="9" name="Right Arrow 8"/>
          <p:cNvSpPr/>
          <p:nvPr/>
        </p:nvSpPr>
        <p:spPr>
          <a:xfrm>
            <a:off x="4786314" y="52863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5786447" y="5357826"/>
            <a:ext cx="642942" cy="369332"/>
          </a:xfrm>
          <a:prstGeom prst="rect">
            <a:avLst/>
          </a:prstGeom>
          <a:noFill/>
        </p:spPr>
        <p:txBody>
          <a:bodyPr wrap="square" rtlCol="0">
            <a:spAutoFit/>
          </a:bodyPr>
          <a:lstStyle/>
          <a:p>
            <a:r>
              <a:rPr lang="en-US" dirty="0"/>
              <a:t>O/P</a:t>
            </a:r>
            <a:endParaRPr lang="en-IN" dirty="0"/>
          </a:p>
        </p:txBody>
      </p:sp>
      <p:sp>
        <p:nvSpPr>
          <p:cNvPr id="11" name="TextBox 10"/>
          <p:cNvSpPr txBox="1"/>
          <p:nvPr/>
        </p:nvSpPr>
        <p:spPr>
          <a:xfrm>
            <a:off x="1571604" y="5357826"/>
            <a:ext cx="1000132" cy="369332"/>
          </a:xfrm>
          <a:prstGeom prst="rect">
            <a:avLst/>
          </a:prstGeom>
          <a:noFill/>
        </p:spPr>
        <p:txBody>
          <a:bodyPr wrap="square" rtlCol="0">
            <a:spAutoFit/>
          </a:bodyPr>
          <a:lstStyle/>
          <a:p>
            <a:r>
              <a:rPr lang="en-US" dirty="0"/>
              <a:t>Counter</a:t>
            </a:r>
            <a:endParaRPr lang="en-IN" dirty="0"/>
          </a:p>
        </p:txBody>
      </p:sp>
      <p:cxnSp>
        <p:nvCxnSpPr>
          <p:cNvPr id="13" name="Straight Arrow Connector 12"/>
          <p:cNvCxnSpPr/>
          <p:nvPr/>
        </p:nvCxnSpPr>
        <p:spPr>
          <a:xfrm rot="5400000" flipH="1" flipV="1">
            <a:off x="3965174" y="6178966"/>
            <a:ext cx="35719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57620" y="6357958"/>
            <a:ext cx="714380" cy="369332"/>
          </a:xfrm>
          <a:prstGeom prst="rect">
            <a:avLst/>
          </a:prstGeom>
          <a:noFill/>
        </p:spPr>
        <p:txBody>
          <a:bodyPr wrap="square" rtlCol="0">
            <a:spAutoFit/>
          </a:bodyPr>
          <a:lstStyle/>
          <a:p>
            <a:r>
              <a:rPr lang="en-US" dirty="0"/>
              <a:t>Key</a:t>
            </a:r>
            <a:endParaRPr lang="en-IN"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a:t>
            </a:r>
            <a:endParaRPr lang="en-IN" dirty="0"/>
          </a:p>
        </p:txBody>
      </p:sp>
      <p:sp>
        <p:nvSpPr>
          <p:cNvPr id="3" name="Subtitle 2"/>
          <p:cNvSpPr>
            <a:spLocks noGrp="1"/>
          </p:cNvSpPr>
          <p:nvPr>
            <p:ph type="subTitle" idx="1"/>
          </p:nvPr>
        </p:nvSpPr>
        <p:spPr/>
        <p:txBody>
          <a:bodyPr/>
          <a:lstStyle/>
          <a:p>
            <a:r>
              <a:rPr lang="en-US" dirty="0"/>
              <a:t>Security Basics</a:t>
            </a:r>
            <a:endParaRPr lang="en-IN" dirty="0"/>
          </a:p>
          <a:p>
            <a:endParaRPr lang="en-IN" dirty="0"/>
          </a:p>
        </p:txBody>
      </p:sp>
      <p:pic>
        <p:nvPicPr>
          <p:cNvPr id="1026" name="Picture 2"/>
          <p:cNvPicPr>
            <a:picLocks noChangeAspect="1" noChangeArrowheads="1"/>
          </p:cNvPicPr>
          <p:nvPr/>
        </p:nvPicPr>
        <p:blipFill>
          <a:blip r:embed="Rf3c8229bab7e46ce"/>
          <a:srcRect/>
          <a:stretch>
            <a:fillRect/>
          </a:stretch>
        </p:blipFill>
        <p:spPr bwMode="auto">
          <a:xfrm>
            <a:off x="3428992" y="1071546"/>
            <a:ext cx="2095500" cy="21812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normAutofit fontScale="90000"/>
          </a:bodyPr>
          <a:lstStyle/>
          <a:p>
            <a:r>
              <a:rPr lang="en-US" dirty="0"/>
              <a:t>CONTENT</a:t>
            </a:r>
            <a:endParaRPr lang="en-IN" dirty="0"/>
          </a:p>
        </p:txBody>
      </p:sp>
      <p:sp>
        <p:nvSpPr>
          <p:cNvPr id="3" name="Content Placeholder 2"/>
          <p:cNvSpPr>
            <a:spLocks noGrp="1"/>
          </p:cNvSpPr>
          <p:nvPr>
            <p:ph idx="1"/>
          </p:nvPr>
        </p:nvSpPr>
        <p:spPr>
          <a:xfrm>
            <a:off x="457200" y="1142984"/>
            <a:ext cx="8229600" cy="5181616"/>
          </a:xfrm>
        </p:spPr>
        <p:txBody>
          <a:bodyPr>
            <a:normAutofit/>
          </a:bodyPr>
          <a:lstStyle/>
          <a:p>
            <a:pPr marL="0" indent="0">
              <a:buNone/>
            </a:pPr>
            <a:r>
              <a:rPr lang="en-US" dirty="0"/>
              <a:t>INTRODUCTION</a:t>
            </a:r>
          </a:p>
          <a:p>
            <a:pPr marL="0" indent="0">
              <a:buNone/>
            </a:pPr>
            <a:r>
              <a:rPr lang="en-US" sz="3100" dirty="0"/>
              <a:t>1.1 SECURITY</a:t>
            </a:r>
            <a:endParaRPr lang="en-US" sz="3100" dirty="0"/>
          </a:p>
          <a:p>
            <a:pPr marL="0" indent="0">
              <a:buNone/>
            </a:pPr>
            <a:r>
              <a:rPr lang="en-US" sz="3100" dirty="0"/>
              <a:t>1.2 WHY STUDY INFORMATION SECURITY</a:t>
            </a:r>
          </a:p>
          <a:p>
            <a:pPr marL="0" indent="0">
              <a:buNone/>
            </a:pPr>
            <a:r>
              <a:rPr lang="en-US" sz="3100" dirty="0"/>
              <a:t>1.3 NEED OF SECURITY</a:t>
            </a:r>
          </a:p>
          <a:p>
            <a:pPr marL="0" indent="0">
              <a:buNone/>
            </a:pPr>
            <a:r>
              <a:rPr lang="en-US" sz="3100" dirty="0"/>
              <a:t>1.4 SOME REAL TIME ATTACK</a:t>
            </a:r>
          </a:p>
          <a:p>
            <a:pPr marL="0" indent="0">
              <a:buNone/>
            </a:pPr>
            <a:r>
              <a:rPr lang="en-US" sz="3100" dirty="0"/>
              <a:t>1.5 MODERN NATURE OF ATTACK</a:t>
            </a:r>
          </a:p>
          <a:p>
            <a:pPr marL="0" indent="0">
              <a:buNone/>
            </a:pPr>
            <a:r>
              <a:rPr lang="en-US" sz="3100" dirty="0"/>
              <a:t>1.6 PRINCIPLE/GOALS OF SECURITY(print)</a:t>
            </a:r>
          </a:p>
          <a:p>
            <a:pPr marL="0" indent="0">
              <a:buNone/>
            </a:pPr>
            <a:r>
              <a:rPr lang="en-US" sz="3100" dirty="0"/>
              <a:t>1.7 CATEGORY OF COMPUTER SECURITY</a:t>
            </a:r>
          </a:p>
          <a:p>
            <a:pPr marL="0" indent="0">
              <a:buNone/>
            </a:pPr>
            <a:r>
              <a:rPr lang="en-US" sz="3100" dirty="0"/>
              <a:t>1.8 SECURITY ATTACKS(print)</a:t>
            </a:r>
            <a:endParaRPr lang="en-US" sz="3100" dirty="0"/>
          </a:p>
          <a:p>
            <a:pPr marL="514350" indent="-514350">
              <a:buFont typeface="+mj-lt"/>
              <a:buAutoNum type="arabicPeriod"/>
            </a:pPr>
            <a:endParaRPr lang="en-US" dirty="0"/>
          </a:p>
          <a:p>
            <a:pPr marL="514350" indent="-514350">
              <a:buFont typeface="+mj-lt"/>
              <a:buAutoNum type="arabicPeriod"/>
            </a:pPr>
            <a:endParaRPr lang="en-IN" dirty="0"/>
          </a:p>
          <a:p>
            <a:pPr marL="514350" indent="-514350">
              <a:buFont typeface="+mj-lt"/>
              <a:buAutoNum type="arabicPeriod"/>
            </a:pPr>
            <a:endParaRPr lang="en-IN"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28670"/>
          </a:xfrm>
        </p:spPr>
        <p:txBody>
          <a:bodyPr/>
          <a:lstStyle/>
          <a:p>
            <a:r>
              <a:rPr lang="en-IN" sz="4400" dirty="0"/>
              <a:t> How </a:t>
            </a:r>
            <a:r>
              <a:rPr lang="en-IN" sz="4400" dirty="0"/>
              <a:t>safe is your information</a:t>
            </a:r>
            <a:r>
              <a:rPr lang="en-IN" dirty="0"/>
              <a:t>?</a:t>
            </a:r>
          </a:p>
        </p:txBody>
      </p:sp>
      <p:sp>
        <p:nvSpPr>
          <p:cNvPr id="4" name="Rectangle 3"/>
          <p:cNvSpPr/>
          <p:nvPr/>
        </p:nvSpPr>
        <p:spPr>
          <a:xfrm>
            <a:off x="428596" y="785794"/>
            <a:ext cx="8286808" cy="6186309"/>
          </a:xfrm>
          <a:prstGeom prst="rect">
            <a:avLst/>
          </a:prstGeom>
        </p:spPr>
        <p:txBody>
          <a:bodyPr wrap="square">
            <a:spAutoFit/>
          </a:bodyPr>
          <a:lstStyle/>
          <a:p>
            <a:pPr>
              <a:buFont typeface="Arial" pitchFamily="34" charset="0"/>
              <a:buChar char="•"/>
            </a:pPr>
            <a:r>
              <a:rPr lang="en-IN" sz="2200" dirty="0"/>
              <a:t>Recent events show that commercial, personal and sensitive information is very hard to keep secure, and some estimates point to 2007 as being the worst year on record for data loss.</a:t>
            </a:r>
          </a:p>
          <a:p>
            <a:endParaRPr lang="en-IN" sz="2200" dirty="0"/>
          </a:p>
          <a:p>
            <a:pPr>
              <a:buFont typeface="Arial" pitchFamily="34" charset="0"/>
              <a:buChar char="•"/>
            </a:pPr>
            <a:r>
              <a:rPr lang="en-IN" sz="2200" dirty="0"/>
              <a:t>As breaches in information security continue to make headline news, it is becoming increasingly clear that technological solutions are not the only answer. </a:t>
            </a:r>
          </a:p>
          <a:p>
            <a:pPr>
              <a:buFont typeface="Arial" pitchFamily="34" charset="0"/>
              <a:buChar char="•"/>
            </a:pPr>
            <a:endParaRPr lang="en-IN" sz="2200" dirty="0"/>
          </a:p>
          <a:p>
            <a:pPr>
              <a:buFont typeface="Arial" pitchFamily="34" charset="0"/>
              <a:buChar char="•"/>
            </a:pPr>
            <a:r>
              <a:rPr lang="en-IN" sz="2200" dirty="0"/>
              <a:t>Research conducted in 2007 suggests that at least 80% of data leakages are caused by staff rather than IT systems (source: Financial Times/Forrester Research, Nov-07). </a:t>
            </a:r>
          </a:p>
          <a:p>
            <a:endParaRPr lang="en-IN" sz="2200" dirty="0"/>
          </a:p>
          <a:p>
            <a:pPr>
              <a:buFont typeface="Arial" pitchFamily="34" charset="0"/>
              <a:buChar char="•"/>
            </a:pPr>
            <a:r>
              <a:rPr lang="en-IN" sz="2200" dirty="0"/>
              <a:t>It is clear therefore that Information Security should be viewed as a management function rather than one of IT alone. </a:t>
            </a:r>
          </a:p>
          <a:p>
            <a:endParaRPr lang="en-IN" sz="2200" dirty="0"/>
          </a:p>
          <a:p>
            <a:pPr>
              <a:buFont typeface="Arial" pitchFamily="34" charset="0"/>
              <a:buChar char="•"/>
            </a:pPr>
            <a:r>
              <a:rPr lang="en-IN" sz="2200" dirty="0"/>
              <a:t>Here, the syllabus outline the main management principles designed to help you secure your data, and raise awareness of the issues involved.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1285884"/>
          </a:xfrm>
        </p:spPr>
        <p:txBody>
          <a:bodyPr>
            <a:normAutofit fontScale="90000"/>
          </a:bodyPr>
          <a:lstStyle/>
          <a:p>
            <a:r>
              <a:rPr lang="en-US" dirty="0"/>
              <a:t/>
            </a:r>
            <a:br>
              <a:rPr lang="en-US" dirty="0"/>
            </a:br>
            <a:r>
              <a:rPr lang="en-US" dirty="0"/>
              <a:t/>
            </a:r>
            <a:br>
              <a:rPr lang="en-US" dirty="0"/>
            </a:br>
            <a:r>
              <a:rPr lang="en-US" dirty="0"/>
              <a:t>	</a:t>
            </a:r>
            <a:br>
              <a:rPr lang="en-US" dirty="0"/>
            </a:br>
            <a:r>
              <a:rPr lang="en-US" dirty="0"/>
              <a:t/>
            </a:r>
            <a:br>
              <a:rPr lang="en-US" dirty="0"/>
            </a:br>
            <a:r>
              <a:rPr lang="en-US" dirty="0"/>
              <a:t>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1.1 SECURITY</a:t>
            </a:r>
            <a:br>
              <a:rPr lang="en-US" dirty="0"/>
            </a:br>
            <a:endParaRPr lang="en-IN" dirty="0"/>
          </a:p>
        </p:txBody>
      </p:sp>
      <p:sp>
        <p:nvSpPr>
          <p:cNvPr id="3" name="Content Placeholder 2"/>
          <p:cNvSpPr>
            <a:spLocks noGrp="1"/>
          </p:cNvSpPr>
          <p:nvPr>
            <p:ph idx="1"/>
          </p:nvPr>
        </p:nvSpPr>
        <p:spPr>
          <a:xfrm>
            <a:off x="457200" y="1071546"/>
            <a:ext cx="8229600" cy="5253054"/>
          </a:xfrm>
        </p:spPr>
        <p:txBody>
          <a:bodyPr/>
          <a:lstStyle/>
          <a:p>
            <a:r>
              <a:rPr lang="en-US" dirty="0"/>
              <a:t>Challenges in Security?</a:t>
            </a:r>
          </a:p>
          <a:p>
            <a:pPr>
              <a:buNone/>
            </a:pPr>
            <a:r>
              <a:rPr lang="en-US" dirty="0"/>
              <a:t>1.Use of computer with internet</a:t>
            </a:r>
          </a:p>
          <a:p>
            <a:pPr>
              <a:buNone/>
            </a:pPr>
            <a:r>
              <a:rPr lang="en-US" dirty="0"/>
              <a:t>2. Software tools are available freely</a:t>
            </a:r>
          </a:p>
          <a:p>
            <a:pPr>
              <a:buNone/>
            </a:pPr>
            <a:r>
              <a:rPr lang="en-US" dirty="0"/>
              <a:t>3. Importance of information</a:t>
            </a:r>
          </a:p>
          <a:p>
            <a:pPr>
              <a:buNone/>
            </a:pPr>
            <a:r>
              <a:rPr lang="en-US" dirty="0"/>
              <a:t>4.Lack of awareness/ignorance/hesitation</a:t>
            </a:r>
          </a:p>
          <a:p>
            <a:pPr>
              <a:buNone/>
            </a:pPr>
            <a:r>
              <a:rPr lang="en-US" dirty="0"/>
              <a:t> </a:t>
            </a:r>
          </a:p>
          <a:p>
            <a:pPr marL="0" indent="0">
              <a:buNone/>
            </a:pPr>
            <a:endParaRPr lang="en-US" dirty="0"/>
          </a:p>
        </p:txBody>
      </p:sp>
    </p:spTree>
  </p:cSld>
  <p:clrMapOvr>
    <a:masterClrMapping/>
  </p:clrMapOvr>
  <p:transition>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439028"/>
          </a:xfrm>
        </p:spPr>
        <p:txBody>
          <a:bodyPr>
            <a:noAutofit/>
          </a:bodyPr>
          <a:lstStyle/>
          <a:p>
            <a:r>
              <a:rPr lang="en-US" sz="4000" dirty="0"/>
              <a:t>To protect the operation of any organization</a:t>
            </a:r>
            <a:br>
              <a:rPr lang="en-US" sz="4000" dirty="0"/>
            </a:br>
            <a:endParaRPr lang="en-IN" sz="4000" dirty="0"/>
          </a:p>
        </p:txBody>
      </p:sp>
      <p:sp>
        <p:nvSpPr>
          <p:cNvPr id="3" name="Content Placeholder 2"/>
          <p:cNvSpPr>
            <a:spLocks noGrp="1"/>
          </p:cNvSpPr>
          <p:nvPr>
            <p:ph idx="1"/>
          </p:nvPr>
        </p:nvSpPr>
        <p:spPr>
          <a:xfrm>
            <a:off x="428596" y="1571612"/>
            <a:ext cx="8229600" cy="4389120"/>
          </a:xfrm>
        </p:spPr>
        <p:txBody>
          <a:bodyPr/>
          <a:lstStyle/>
          <a:p>
            <a:pPr>
              <a:buNone/>
            </a:pPr>
            <a:endParaRPr lang="en-US" dirty="0"/>
          </a:p>
          <a:p>
            <a:pPr marL="514350" indent="-514350">
              <a:buNone/>
            </a:pPr>
            <a:r>
              <a:rPr lang="en-US" dirty="0">
                <a:solidFill>
                  <a:schemeClr val="accent3">
                    <a:lumMod val="75000"/>
                  </a:schemeClr>
                </a:solidFill>
              </a:rPr>
              <a:t>1.Physical Security</a:t>
            </a:r>
            <a:r>
              <a:rPr lang="en-US" dirty="0"/>
              <a:t>:- Access control to physical device</a:t>
            </a:r>
          </a:p>
          <a:p>
            <a:pPr marL="514350" indent="-514350">
              <a:buNone/>
            </a:pPr>
            <a:r>
              <a:rPr lang="en-US" dirty="0"/>
              <a:t>       </a:t>
            </a:r>
            <a:r>
              <a:rPr lang="en-US" dirty="0" err="1"/>
              <a:t>E.g</a:t>
            </a:r>
            <a:r>
              <a:rPr lang="en-US" dirty="0"/>
              <a:t>:- Pen drive, Hard drive, CD/DVD, Computer,</a:t>
            </a:r>
          </a:p>
          <a:p>
            <a:pPr marL="514350" indent="-514350">
              <a:buNone/>
            </a:pPr>
            <a:r>
              <a:rPr lang="en-US" dirty="0">
                <a:solidFill>
                  <a:schemeClr val="accent3">
                    <a:lumMod val="75000"/>
                  </a:schemeClr>
                </a:solidFill>
              </a:rPr>
              <a:t>2. Private Security </a:t>
            </a:r>
            <a:r>
              <a:rPr lang="en-US" dirty="0"/>
              <a:t>:- Individual or group</a:t>
            </a:r>
          </a:p>
          <a:p>
            <a:pPr marL="514350" indent="-514350">
              <a:buNone/>
            </a:pPr>
            <a:r>
              <a:rPr lang="en-US" dirty="0">
                <a:solidFill>
                  <a:schemeClr val="accent3">
                    <a:lumMod val="75000"/>
                  </a:schemeClr>
                </a:solidFill>
              </a:rPr>
              <a:t>3. Project Security</a:t>
            </a:r>
            <a:r>
              <a:rPr lang="en-US" dirty="0"/>
              <a:t> :- Design , Code operation security</a:t>
            </a:r>
          </a:p>
          <a:p>
            <a:endParaRPr lang="en-US" dirty="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3400" y="381000"/>
            <a:ext cx="8077200" cy="1295400"/>
          </a:xfrm>
        </p:spPr>
        <p:txBody>
          <a:bodyPr/>
          <a:lstStyle/>
          <a:p>
            <a:pPr eaLnBrk="1" hangingPunct="1"/>
            <a:r>
              <a:rPr lang="en-US"/>
              <a:t>RSA</a:t>
            </a:r>
          </a:p>
        </p:txBody>
      </p:sp>
      <p:sp>
        <p:nvSpPr>
          <p:cNvPr id="44035" name="Rectangle 3"/>
          <p:cNvSpPr>
            <a:spLocks noGrp="1" noChangeArrowheads="1"/>
          </p:cNvSpPr>
          <p:nvPr>
            <p:ph idx="1"/>
          </p:nvPr>
        </p:nvSpPr>
        <p:spPr>
          <a:xfrm>
            <a:off x="457200" y="1285860"/>
            <a:ext cx="8229600" cy="4962540"/>
          </a:xfrm>
        </p:spPr>
        <p:txBody>
          <a:bodyPr>
            <a:normAutofit fontScale="77500" lnSpcReduction="20000"/>
          </a:bodyPr>
          <a:lstStyle/>
          <a:p>
            <a:pPr eaLnBrk="1" hangingPunct="1">
              <a:buNone/>
            </a:pPr>
            <a:endParaRPr lang="en-US" sz="2800" dirty="0"/>
          </a:p>
          <a:p>
            <a:pPr eaLnBrk="1" hangingPunct="1">
              <a:lnSpc>
                <a:spcPct val="160000"/>
              </a:lnSpc>
            </a:pPr>
            <a:r>
              <a:rPr lang="es-EC" sz="2800" dirty="0"/>
              <a:t>RSA </a:t>
            </a:r>
            <a:r>
              <a:rPr lang="es-EC" sz="2800" dirty="0" err="1"/>
              <a:t>makes</a:t>
            </a:r>
            <a:r>
              <a:rPr lang="es-EC" sz="2800" dirty="0"/>
              <a:t>  </a:t>
            </a:r>
            <a:r>
              <a:rPr lang="es-EC" sz="2800" dirty="0" err="1"/>
              <a:t>the</a:t>
            </a:r>
            <a:r>
              <a:rPr lang="es-EC" sz="2800" dirty="0"/>
              <a:t> </a:t>
            </a:r>
            <a:r>
              <a:rPr lang="es-EC" sz="2800" dirty="0" err="1"/>
              <a:t>public</a:t>
            </a:r>
            <a:r>
              <a:rPr lang="es-EC" sz="2800" dirty="0"/>
              <a:t> and prívate </a:t>
            </a:r>
            <a:r>
              <a:rPr lang="es-EC" sz="2800" dirty="0" err="1"/>
              <a:t>keys</a:t>
            </a:r>
            <a:r>
              <a:rPr lang="es-EC" sz="2800" dirty="0"/>
              <a:t> </a:t>
            </a:r>
            <a:r>
              <a:rPr lang="es-EC" sz="2800" dirty="0" err="1"/>
              <a:t>by</a:t>
            </a:r>
            <a:r>
              <a:rPr lang="es-EC" sz="2800" dirty="0"/>
              <a:t> </a:t>
            </a:r>
            <a:r>
              <a:rPr lang="en-US" sz="2800" dirty="0"/>
              <a:t>multiplying two large prime numbers </a:t>
            </a:r>
            <a:r>
              <a:rPr lang="en-US" sz="2800" i="1" dirty="0"/>
              <a:t>p </a:t>
            </a:r>
            <a:r>
              <a:rPr lang="en-US" sz="2800" dirty="0"/>
              <a:t>and </a:t>
            </a:r>
            <a:r>
              <a:rPr lang="en-US" sz="2800" i="1" dirty="0"/>
              <a:t>q</a:t>
            </a:r>
          </a:p>
          <a:p>
            <a:pPr lvl="1" eaLnBrk="1" hangingPunct="1">
              <a:lnSpc>
                <a:spcPct val="160000"/>
              </a:lnSpc>
            </a:pPr>
            <a:r>
              <a:rPr lang="en-US" sz="2800" dirty="0">
                <a:solidFill>
                  <a:schemeClr val="accent4">
                    <a:lumMod val="50000"/>
                  </a:schemeClr>
                </a:solidFill>
              </a:rPr>
              <a:t>Its easy to find &amp; multiply large prime No.</a:t>
            </a:r>
            <a:r>
              <a:rPr lang="en-US" sz="2800" dirty="0"/>
              <a:t> (</a:t>
            </a:r>
            <a:r>
              <a:rPr lang="en-US" sz="2800" i="1" dirty="0"/>
              <a:t>n=</a:t>
            </a:r>
            <a:r>
              <a:rPr lang="en-US" sz="2800" i="1" dirty="0" err="1"/>
              <a:t>pq</a:t>
            </a:r>
            <a:r>
              <a:rPr lang="en-US" sz="2800" dirty="0"/>
              <a:t>)</a:t>
            </a:r>
          </a:p>
          <a:p>
            <a:pPr lvl="1" eaLnBrk="1" hangingPunct="1">
              <a:lnSpc>
                <a:spcPct val="160000"/>
              </a:lnSpc>
            </a:pPr>
            <a:r>
              <a:rPr lang="en-US" sz="2800" dirty="0">
                <a:solidFill>
                  <a:schemeClr val="accent4">
                    <a:lumMod val="50000"/>
                  </a:schemeClr>
                </a:solidFill>
              </a:rPr>
              <a:t>It is very difficult to </a:t>
            </a:r>
            <a:r>
              <a:rPr lang="en-US" sz="2800" b="1" dirty="0">
                <a:solidFill>
                  <a:schemeClr val="accent4">
                    <a:lumMod val="50000"/>
                  </a:schemeClr>
                </a:solidFill>
              </a:rPr>
              <a:t>factor </a:t>
            </a:r>
            <a:r>
              <a:rPr lang="en-US" sz="2800" dirty="0">
                <a:solidFill>
                  <a:schemeClr val="accent4">
                    <a:lumMod val="50000"/>
                  </a:schemeClr>
                </a:solidFill>
              </a:rPr>
              <a:t>the number</a:t>
            </a:r>
            <a:r>
              <a:rPr lang="en-US" sz="2800" dirty="0"/>
              <a:t> </a:t>
            </a:r>
            <a:r>
              <a:rPr lang="en-US" sz="2800" i="1" dirty="0"/>
              <a:t>n</a:t>
            </a:r>
            <a:r>
              <a:rPr lang="en-US" sz="2800" dirty="0"/>
              <a:t> to find </a:t>
            </a:r>
            <a:r>
              <a:rPr lang="en-US" sz="2800" i="1" dirty="0"/>
              <a:t>p</a:t>
            </a:r>
            <a:r>
              <a:rPr lang="en-US" sz="2800" dirty="0"/>
              <a:t> and </a:t>
            </a:r>
            <a:r>
              <a:rPr lang="en-US" sz="2800" i="1" dirty="0"/>
              <a:t>q</a:t>
            </a:r>
          </a:p>
          <a:p>
            <a:pPr lvl="1" eaLnBrk="1" hangingPunct="1">
              <a:lnSpc>
                <a:spcPct val="160000"/>
              </a:lnSpc>
            </a:pPr>
            <a:r>
              <a:rPr lang="en-US" sz="2800" dirty="0">
                <a:solidFill>
                  <a:schemeClr val="accent4">
                    <a:lumMod val="50000"/>
                  </a:schemeClr>
                </a:solidFill>
              </a:rPr>
              <a:t>Finding the private key from the public key would require a factoring operation</a:t>
            </a:r>
          </a:p>
          <a:p>
            <a:pPr lvl="1" eaLnBrk="1" hangingPunct="1">
              <a:lnSpc>
                <a:spcPct val="160000"/>
              </a:lnSpc>
            </a:pPr>
            <a:r>
              <a:rPr lang="en-US" sz="2800" dirty="0">
                <a:solidFill>
                  <a:schemeClr val="accent4">
                    <a:lumMod val="50000"/>
                  </a:schemeClr>
                </a:solidFill>
              </a:rPr>
              <a:t>The real challenge is the selection &amp; generation of keys.</a:t>
            </a:r>
          </a:p>
          <a:p>
            <a:pPr eaLnBrk="1" hangingPunct="1">
              <a:lnSpc>
                <a:spcPct val="160000"/>
              </a:lnSpc>
            </a:pPr>
            <a:r>
              <a:rPr lang="en-US" sz="2800" dirty="0"/>
              <a:t>RSA is complex and slow, but secure</a:t>
            </a:r>
          </a:p>
          <a:p>
            <a:pPr eaLnBrk="1" hangingPunct="1">
              <a:lnSpc>
                <a:spcPct val="160000"/>
              </a:lnSpc>
            </a:pPr>
            <a:r>
              <a:rPr lang="en-US" sz="2800" dirty="0"/>
              <a:t>100 times slower than  DES on s/w &amp; 1000 times on h/w.</a:t>
            </a:r>
          </a:p>
          <a:p>
            <a:pPr eaLnBrk="1" hangingPunct="1"/>
            <a:endParaRPr lang="en-US" sz="28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8229600" cy="724648"/>
          </a:xfrm>
        </p:spPr>
        <p:txBody>
          <a:bodyPr>
            <a:normAutofit/>
          </a:bodyPr>
          <a:lstStyle/>
          <a:p>
            <a:r>
              <a:rPr lang="en-US" sz="3600" dirty="0"/>
              <a:t>1.2 Why </a:t>
            </a:r>
            <a:r>
              <a:rPr lang="en-US" sz="3600" dirty="0"/>
              <a:t>Study Information Security</a:t>
            </a:r>
            <a:endParaRPr lang="en-IN" sz="3600" dirty="0"/>
          </a:p>
        </p:txBody>
      </p:sp>
      <p:sp>
        <p:nvSpPr>
          <p:cNvPr id="3" name="Content Placeholder 2"/>
          <p:cNvSpPr>
            <a:spLocks noGrp="1"/>
          </p:cNvSpPr>
          <p:nvPr>
            <p:ph idx="1"/>
          </p:nvPr>
        </p:nvSpPr>
        <p:spPr>
          <a:xfrm>
            <a:off x="457200" y="1357298"/>
            <a:ext cx="8229600" cy="4967302"/>
          </a:xfrm>
        </p:spPr>
        <p:txBody>
          <a:bodyPr>
            <a:normAutofit fontScale="92500" lnSpcReduction="20000"/>
          </a:bodyPr>
          <a:lstStyle/>
          <a:p>
            <a:pPr algn="just">
              <a:lnSpc>
                <a:spcPct val="150000"/>
              </a:lnSpc>
            </a:pPr>
            <a:r>
              <a:rPr lang="en-US" sz="2800" dirty="0"/>
              <a:t>Businesses collect mass amounts of data about their customers, employees, and competitors.</a:t>
            </a:r>
          </a:p>
          <a:p>
            <a:pPr algn="just">
              <a:lnSpc>
                <a:spcPct val="150000"/>
              </a:lnSpc>
            </a:pPr>
            <a:r>
              <a:rPr lang="en-US" sz="2800" dirty="0"/>
              <a:t>Most of this data is stored on computers and transmitted across networks.</a:t>
            </a:r>
          </a:p>
          <a:p>
            <a:pPr algn="just">
              <a:lnSpc>
                <a:spcPct val="150000"/>
              </a:lnSpc>
            </a:pPr>
            <a:r>
              <a:rPr lang="en-US" sz="2800" dirty="0"/>
              <a:t>If this information should fall into the hands of a competitor, the result could be loss of business, lawsuits and bankruptcy.</a:t>
            </a:r>
          </a:p>
          <a:p>
            <a:pPr algn="just">
              <a:lnSpc>
                <a:spcPct val="150000"/>
              </a:lnSpc>
            </a:pPr>
            <a:r>
              <a:rPr lang="en-US" sz="2800" dirty="0"/>
              <a:t>Protecting corporate data is no longer an option, it is a requirement.</a:t>
            </a:r>
          </a:p>
          <a:p>
            <a:endParaRPr lang="en-IN"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0174"/>
            <a:ext cx="8229600" cy="4824426"/>
          </a:xfrm>
        </p:spPr>
        <p:txBody>
          <a:bodyPr>
            <a:normAutofit/>
          </a:bodyPr>
          <a:lstStyle/>
          <a:p>
            <a:pPr algn="just">
              <a:lnSpc>
                <a:spcPct val="90000"/>
              </a:lnSpc>
            </a:pPr>
            <a:r>
              <a:rPr lang="en-US" sz="2800" dirty="0">
                <a:solidFill>
                  <a:schemeClr val="accent2"/>
                </a:solidFill>
              </a:rPr>
              <a:t>Protecting </a:t>
            </a:r>
            <a:r>
              <a:rPr lang="en-US" sz="2800" dirty="0">
                <a:solidFill>
                  <a:schemeClr val="accent4"/>
                </a:solidFill>
              </a:rPr>
              <a:t>information</a:t>
            </a:r>
            <a:r>
              <a:rPr lang="en-US" sz="2800" dirty="0"/>
              <a:t> and information </a:t>
            </a:r>
            <a:r>
              <a:rPr lang="en-US" sz="2800" dirty="0">
                <a:solidFill>
                  <a:schemeClr val="accent4"/>
                </a:solidFill>
              </a:rPr>
              <a:t>systems </a:t>
            </a:r>
            <a:r>
              <a:rPr lang="en-US" sz="2800" dirty="0"/>
              <a:t>    from unauthorized access, use, disclosure, disruption, modification, or destruction.</a:t>
            </a:r>
          </a:p>
          <a:p>
            <a:pPr algn="just">
              <a:lnSpc>
                <a:spcPct val="90000"/>
              </a:lnSpc>
              <a:buNone/>
            </a:pPr>
            <a:endParaRPr lang="en-US" sz="2800" dirty="0"/>
          </a:p>
          <a:p>
            <a:pPr marL="0" indent="0" algn="just">
              <a:lnSpc>
                <a:spcPct val="90000"/>
              </a:lnSpc>
              <a:buNone/>
            </a:pPr>
            <a:endParaRPr lang="en-US" sz="2800" dirty="0">
              <a:solidFill>
                <a:schemeClr val="accent2"/>
              </a:solidFill>
            </a:endParaRPr>
          </a:p>
          <a:p>
            <a:pPr algn="just">
              <a:lnSpc>
                <a:spcPct val="90000"/>
              </a:lnSpc>
            </a:pPr>
            <a:endParaRPr lang="en-IN" sz="5000" dirty="0">
              <a:solidFill>
                <a:schemeClr val="tx2"/>
              </a:solidFill>
              <a:latin typeface="+mj-lt"/>
              <a:ea typeface="+mj-ea"/>
              <a:cs typeface="+mj-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a:bodyPr>
          <a:lstStyle/>
          <a:p>
            <a:r>
              <a:rPr lang="en-US" sz="3200" dirty="0"/>
              <a:t>1.3 The </a:t>
            </a:r>
            <a:r>
              <a:rPr lang="en-US" sz="3200" dirty="0"/>
              <a:t>Need for Security(Current Scenario)</a:t>
            </a:r>
            <a:endParaRPr lang="en-IN" sz="3200" dirty="0"/>
          </a:p>
        </p:txBody>
      </p:sp>
      <p:sp>
        <p:nvSpPr>
          <p:cNvPr id="3" name="Content Placeholder 2"/>
          <p:cNvSpPr>
            <a:spLocks noGrp="1"/>
          </p:cNvSpPr>
          <p:nvPr>
            <p:ph idx="1"/>
          </p:nvPr>
        </p:nvSpPr>
        <p:spPr>
          <a:xfrm>
            <a:off x="357158" y="1500174"/>
            <a:ext cx="8229600" cy="5357826"/>
          </a:xfrm>
        </p:spPr>
        <p:txBody>
          <a:bodyPr/>
          <a:lstStyle/>
          <a:p>
            <a:r>
              <a:rPr lang="en-US" dirty="0"/>
              <a:t>Now a days </a:t>
            </a:r>
            <a:r>
              <a:rPr lang="en-US" dirty="0">
                <a:solidFill>
                  <a:schemeClr val="tx1">
                    <a:lumMod val="50000"/>
                    <a:lumOff val="50000"/>
                  </a:schemeClr>
                </a:solidFill>
              </a:rPr>
              <a:t>Importance</a:t>
            </a:r>
            <a:r>
              <a:rPr lang="en-US" dirty="0"/>
              <a:t> of data was truly realized.</a:t>
            </a:r>
          </a:p>
          <a:p>
            <a:pPr>
              <a:buFont typeface="Wingdings" pitchFamily="2" charset="2"/>
              <a:buChar char="ü"/>
            </a:pPr>
            <a:r>
              <a:rPr lang="en-US" i="1" dirty="0">
                <a:solidFill>
                  <a:schemeClr val="accent4">
                    <a:lumMod val="50000"/>
                  </a:schemeClr>
                </a:solidFill>
              </a:rPr>
              <a:t>Financial &amp; Personal data</a:t>
            </a:r>
          </a:p>
          <a:p>
            <a:r>
              <a:rPr lang="en-US" dirty="0">
                <a:solidFill>
                  <a:srgbClr val="FF0000"/>
                </a:solidFill>
              </a:rPr>
              <a:t>Therefore various areas in security began to </a:t>
            </a:r>
            <a:r>
              <a:rPr lang="en-IN" dirty="0">
                <a:solidFill>
                  <a:srgbClr val="FF0000"/>
                </a:solidFill>
              </a:rPr>
              <a:t>gain prominence. </a:t>
            </a:r>
          </a:p>
          <a:p>
            <a:r>
              <a:rPr lang="en-US" dirty="0"/>
              <a:t>Ty</a:t>
            </a:r>
            <a:r>
              <a:rPr lang="en-IN" dirty="0" err="1"/>
              <a:t>pical</a:t>
            </a:r>
            <a:r>
              <a:rPr lang="en-IN" dirty="0"/>
              <a:t> Examples of Basic Security Mechanism:</a:t>
            </a:r>
          </a:p>
          <a:p>
            <a:pPr>
              <a:buFont typeface="Wingdings" pitchFamily="2" charset="2"/>
              <a:buChar char="ü"/>
            </a:pPr>
            <a:r>
              <a:rPr lang="en-US" dirty="0">
                <a:solidFill>
                  <a:schemeClr val="accent4">
                    <a:lumMod val="50000"/>
                  </a:schemeClr>
                </a:solidFill>
              </a:rPr>
              <a:t>Authenticate a User-&gt;id, pw</a:t>
            </a:r>
          </a:p>
          <a:p>
            <a:pPr>
              <a:buFont typeface="Wingdings" pitchFamily="2" charset="2"/>
              <a:buChar char="ü"/>
            </a:pPr>
            <a:r>
              <a:rPr lang="en-US" dirty="0">
                <a:solidFill>
                  <a:schemeClr val="accent4">
                    <a:lumMod val="50000"/>
                  </a:schemeClr>
                </a:solidFill>
              </a:rPr>
              <a:t>Encode-&gt;DB-&gt;Not Visible to user who do not have the </a:t>
            </a:r>
            <a:r>
              <a:rPr lang="en-US" dirty="0">
                <a:solidFill>
                  <a:schemeClr val="tx1">
                    <a:lumMod val="50000"/>
                    <a:lumOff val="50000"/>
                  </a:schemeClr>
                </a:solidFill>
              </a:rPr>
              <a:t>right permission</a:t>
            </a:r>
            <a:r>
              <a:rPr lang="en-US" dirty="0">
                <a:solidFill>
                  <a:schemeClr val="accent4">
                    <a:lumMod val="50000"/>
                  </a:schemeClr>
                </a:solidFill>
              </a:rPr>
              <a:t>.</a:t>
            </a:r>
          </a:p>
          <a:p>
            <a:r>
              <a:rPr lang="en-US" i="1" dirty="0">
                <a:solidFill>
                  <a:schemeClr val="tx1">
                    <a:lumMod val="50000"/>
                    <a:lumOff val="50000"/>
                  </a:schemeClr>
                </a:solidFill>
              </a:rPr>
              <a:t>Organization employed their own mechanism.</a:t>
            </a:r>
          </a:p>
          <a:p>
            <a:pPr>
              <a:buFont typeface="Wingdings" pitchFamily="2" charset="2"/>
              <a:buChar char="ü"/>
            </a:pPr>
            <a:endParaRPr lang="en-US" dirty="0">
              <a:solidFill>
                <a:schemeClr val="accent4">
                  <a:lumMod val="5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Need for Security In Modern Life</a:t>
            </a:r>
            <a:endParaRPr lang="en-IN" dirty="0"/>
          </a:p>
        </p:txBody>
      </p:sp>
      <p:sp>
        <p:nvSpPr>
          <p:cNvPr id="3" name="Content Placeholder 2"/>
          <p:cNvSpPr>
            <a:spLocks noGrp="1"/>
          </p:cNvSpPr>
          <p:nvPr>
            <p:ph idx="1"/>
          </p:nvPr>
        </p:nvSpPr>
        <p:spPr/>
        <p:txBody>
          <a:bodyPr/>
          <a:lstStyle/>
          <a:p>
            <a:r>
              <a:rPr lang="en-US" dirty="0"/>
              <a:t>Internet took the world by </a:t>
            </a:r>
            <a:r>
              <a:rPr lang="en-US" b="1" dirty="0">
                <a:solidFill>
                  <a:schemeClr val="accent4">
                    <a:lumMod val="50000"/>
                  </a:schemeClr>
                </a:solidFill>
              </a:rPr>
              <a:t>storm.</a:t>
            </a:r>
          </a:p>
          <a:p>
            <a:r>
              <a:rPr lang="en-US" dirty="0"/>
              <a:t>Technology Improved</a:t>
            </a:r>
          </a:p>
          <a:p>
            <a:r>
              <a:rPr lang="en-US" dirty="0"/>
              <a:t>Communication Infrastructure became extremely mature. </a:t>
            </a:r>
          </a:p>
          <a:p>
            <a:r>
              <a:rPr lang="en-US" dirty="0"/>
              <a:t>Newer &amp; newer applications begins to developed for various </a:t>
            </a:r>
            <a:r>
              <a:rPr lang="en-US" dirty="0">
                <a:solidFill>
                  <a:schemeClr val="tx1">
                    <a:lumMod val="50000"/>
                    <a:lumOff val="50000"/>
                  </a:schemeClr>
                </a:solidFill>
              </a:rPr>
              <a:t>user demands &amp; need. </a:t>
            </a:r>
          </a:p>
          <a:p>
            <a:r>
              <a:rPr lang="en-US" i="1" dirty="0">
                <a:solidFill>
                  <a:srgbClr val="FF0000"/>
                </a:solidFill>
              </a:rPr>
              <a:t>Soon peoples realized that basic security measures were not quite enough.</a:t>
            </a:r>
            <a:endParaRPr lang="en-IN" i="1" dirty="0">
              <a:solidFill>
                <a:srgbClr val="FF0000"/>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Information traveling from a client to a server over the internet.</a:t>
            </a:r>
            <a:endParaRPr lang="en-IN" dirty="0"/>
          </a:p>
        </p:txBody>
      </p:sp>
      <p:pic>
        <p:nvPicPr>
          <p:cNvPr id="1026" name="Picture 2"/>
          <p:cNvPicPr>
            <a:picLocks noGrp="1" noChangeAspect="1" noChangeArrowheads="1"/>
          </p:cNvPicPr>
          <p:nvPr>
            <p:ph idx="1"/>
          </p:nvPr>
        </p:nvPicPr>
        <p:blipFill>
          <a:blip r:embed="R880e2886980e48c2"/>
          <a:srcRect/>
          <a:stretch>
            <a:fillRect/>
          </a:stretch>
        </p:blipFill>
        <p:spPr bwMode="auto">
          <a:xfrm>
            <a:off x="500034" y="1935163"/>
            <a:ext cx="7920011" cy="4389437"/>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642942"/>
          </a:xfrm>
        </p:spPr>
        <p:txBody>
          <a:bodyPr>
            <a:normAutofit fontScale="90000"/>
          </a:bodyPr>
          <a:lstStyle/>
          <a:p>
            <a:r>
              <a:rPr lang="en-US" dirty="0"/>
              <a:t>1.4 Some </a:t>
            </a:r>
            <a:r>
              <a:rPr lang="en-US" dirty="0"/>
              <a:t>real time attacks </a:t>
            </a:r>
            <a:endParaRPr lang="en-IN" dirty="0"/>
          </a:p>
        </p:txBody>
      </p:sp>
      <p:sp>
        <p:nvSpPr>
          <p:cNvPr id="3" name="Content Placeholder 2"/>
          <p:cNvSpPr>
            <a:spLocks noGrp="1"/>
          </p:cNvSpPr>
          <p:nvPr>
            <p:ph idx="1"/>
          </p:nvPr>
        </p:nvSpPr>
        <p:spPr>
          <a:xfrm>
            <a:off x="457200" y="1214422"/>
            <a:ext cx="8229600" cy="5110178"/>
          </a:xfrm>
        </p:spPr>
        <p:txBody>
          <a:bodyPr>
            <a:normAutofit lnSpcReduction="10000"/>
          </a:bodyPr>
          <a:lstStyle/>
          <a:p>
            <a:r>
              <a:rPr lang="en-US" dirty="0"/>
              <a:t>Russian Attacker </a:t>
            </a:r>
            <a:r>
              <a:rPr lang="en-US" b="1" dirty="0">
                <a:solidFill>
                  <a:srgbClr val="00B0F0"/>
                </a:solidFill>
              </a:rPr>
              <a:t>Maxim </a:t>
            </a:r>
            <a:r>
              <a:rPr lang="en-US" dirty="0"/>
              <a:t>actually manage to intruder into a merchant Internet site &amp; obtained 300,000 credit card numbers from its DB.</a:t>
            </a:r>
          </a:p>
          <a:p>
            <a:r>
              <a:rPr lang="en-US" dirty="0"/>
              <a:t>He then attempted extortion by demanding protection money($100,000) from the merchant.</a:t>
            </a:r>
          </a:p>
          <a:p>
            <a:r>
              <a:rPr lang="en-US" dirty="0"/>
              <a:t>The merchant refused to oblige.</a:t>
            </a:r>
          </a:p>
          <a:p>
            <a:r>
              <a:rPr lang="en-US" b="1" dirty="0">
                <a:solidFill>
                  <a:srgbClr val="00B0F0"/>
                </a:solidFill>
              </a:rPr>
              <a:t>Following this, the attacker published about 25,000 of the credit card numbers on the internet!</a:t>
            </a:r>
          </a:p>
          <a:p>
            <a:r>
              <a:rPr lang="en-US" b="1" dirty="0">
                <a:solidFill>
                  <a:srgbClr val="00B0F0"/>
                </a:solidFill>
              </a:rPr>
              <a:t>Some banks reissued all the credit cards at a cost of $20 per card &amp; others forewarned their customers about unusual entries in their statements. </a:t>
            </a:r>
            <a:endParaRPr lang="en-IN" b="1" dirty="0">
              <a:solidFill>
                <a:srgbClr val="00B0F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81772"/>
          </a:xfrm>
        </p:spPr>
        <p:txBody>
          <a:bodyPr>
            <a:normAutofit fontScale="90000"/>
          </a:bodyPr>
          <a:lstStyle/>
          <a:p>
            <a:r>
              <a:rPr lang="en-US" dirty="0"/>
              <a:t>Consequences of Attack</a:t>
            </a:r>
            <a:endParaRPr lang="en-IN" dirty="0"/>
          </a:p>
        </p:txBody>
      </p:sp>
      <p:sp>
        <p:nvSpPr>
          <p:cNvPr id="3" name="Content Placeholder 2"/>
          <p:cNvSpPr>
            <a:spLocks noGrp="1"/>
          </p:cNvSpPr>
          <p:nvPr>
            <p:ph idx="1"/>
          </p:nvPr>
        </p:nvSpPr>
        <p:spPr>
          <a:xfrm>
            <a:off x="457200" y="1357298"/>
            <a:ext cx="8229600" cy="4967302"/>
          </a:xfrm>
        </p:spPr>
        <p:txBody>
          <a:bodyPr/>
          <a:lstStyle/>
          <a:p>
            <a:r>
              <a:rPr lang="en-US" dirty="0"/>
              <a:t>Great Losses-both in terms of finance &amp; goodwill.</a:t>
            </a:r>
          </a:p>
          <a:p>
            <a:r>
              <a:rPr lang="en-US" dirty="0"/>
              <a:t>Cost of attack $20*300000=$6M</a:t>
            </a:r>
          </a:p>
          <a:p>
            <a:r>
              <a:rPr lang="en-US" b="1" dirty="0">
                <a:solidFill>
                  <a:schemeClr val="accent3">
                    <a:lumMod val="50000"/>
                  </a:schemeClr>
                </a:solidFill>
              </a:rPr>
              <a:t>Another Example:-</a:t>
            </a:r>
          </a:p>
          <a:p>
            <a:r>
              <a:rPr lang="en-US" dirty="0">
                <a:solidFill>
                  <a:srgbClr val="FF0000"/>
                </a:solidFill>
              </a:rPr>
              <a:t>1999 Swedish hacker broke into Microsoft’s Hotmail Website &amp; created a mirror site.</a:t>
            </a:r>
          </a:p>
          <a:p>
            <a:r>
              <a:rPr lang="en-US" dirty="0">
                <a:solidFill>
                  <a:srgbClr val="FF0000"/>
                </a:solidFill>
              </a:rPr>
              <a:t>This allowed anyone to enter any Hotmail user’s email id &amp; read their emails.</a:t>
            </a:r>
          </a:p>
          <a:p>
            <a:r>
              <a:rPr lang="en-US" dirty="0">
                <a:solidFill>
                  <a:srgbClr val="FF0000"/>
                </a:solidFill>
              </a:rPr>
              <a:t>2005 survey about the losses that occur due to successful attacks on security. </a:t>
            </a:r>
            <a:r>
              <a:rPr lang="en-US" b="1" dirty="0">
                <a:solidFill>
                  <a:schemeClr val="accent3">
                    <a:lumMod val="50000"/>
                  </a:schemeClr>
                </a:solidFill>
              </a:rPr>
              <a:t>$455,848,000</a:t>
            </a:r>
          </a:p>
          <a:p>
            <a:r>
              <a:rPr lang="en-US" dirty="0">
                <a:solidFill>
                  <a:srgbClr val="FF0000"/>
                </a:solidFill>
              </a:rPr>
              <a:t>Next year this figure reduced to </a:t>
            </a:r>
            <a:r>
              <a:rPr lang="en-US" b="1" dirty="0">
                <a:solidFill>
                  <a:schemeClr val="accent3">
                    <a:lumMod val="50000"/>
                  </a:schemeClr>
                </a:solidFill>
              </a:rPr>
              <a:t>$201,757340!</a:t>
            </a:r>
            <a:endParaRPr lang="en-IN" b="1" dirty="0">
              <a:solidFill>
                <a:schemeClr val="accent3">
                  <a:lumMod val="50000"/>
                </a:schemeClr>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428628"/>
          </a:xfrm>
        </p:spPr>
        <p:txBody>
          <a:bodyPr>
            <a:normAutofit fontScale="90000"/>
          </a:bodyPr>
          <a:lstStyle/>
          <a:p>
            <a:r>
              <a:rPr lang="en-US" dirty="0"/>
              <a:t>1.5 Modern </a:t>
            </a:r>
            <a:r>
              <a:rPr lang="en-US" dirty="0"/>
              <a:t>Nature Of Attack</a:t>
            </a:r>
            <a:endParaRPr lang="en-IN" dirty="0"/>
          </a:p>
        </p:txBody>
      </p:sp>
      <p:sp>
        <p:nvSpPr>
          <p:cNvPr id="3" name="Content Placeholder 2"/>
          <p:cNvSpPr>
            <a:spLocks noGrp="1"/>
          </p:cNvSpPr>
          <p:nvPr>
            <p:ph idx="1"/>
          </p:nvPr>
        </p:nvSpPr>
        <p:spPr>
          <a:xfrm>
            <a:off x="457200" y="928670"/>
            <a:ext cx="8229600" cy="5929330"/>
          </a:xfrm>
        </p:spPr>
        <p:txBody>
          <a:bodyPr>
            <a:normAutofit lnSpcReduction="10000"/>
          </a:bodyPr>
          <a:lstStyle/>
          <a:p>
            <a:pPr marL="514350" indent="-514350">
              <a:buFont typeface="+mj-lt"/>
              <a:buAutoNum type="arabicPeriod"/>
            </a:pPr>
            <a:r>
              <a:rPr lang="en-US" b="1" i="1" dirty="0">
                <a:solidFill>
                  <a:schemeClr val="tx1">
                    <a:lumMod val="50000"/>
                    <a:lumOff val="50000"/>
                  </a:schemeClr>
                </a:solidFill>
              </a:rPr>
              <a:t>Automating Attacks</a:t>
            </a:r>
            <a:r>
              <a:rPr lang="en-US" dirty="0"/>
              <a:t>:-</a:t>
            </a:r>
          </a:p>
          <a:p>
            <a:pPr>
              <a:buFont typeface="Wingdings" pitchFamily="2" charset="2"/>
              <a:buChar char="ü"/>
            </a:pPr>
            <a:r>
              <a:rPr lang="en-US" dirty="0">
                <a:solidFill>
                  <a:srgbClr val="FF0000"/>
                </a:solidFill>
              </a:rPr>
              <a:t>Traditional Attack</a:t>
            </a:r>
            <a:r>
              <a:rPr lang="en-US" dirty="0"/>
              <a:t>: </a:t>
            </a:r>
            <a:r>
              <a:rPr lang="en-US" dirty="0">
                <a:solidFill>
                  <a:schemeClr val="accent3">
                    <a:lumMod val="50000"/>
                  </a:schemeClr>
                </a:solidFill>
              </a:rPr>
              <a:t>Produce Coins using  machinery &amp; Bring them into circulation</a:t>
            </a:r>
            <a:r>
              <a:rPr lang="en-US" dirty="0"/>
              <a:t>.</a:t>
            </a:r>
          </a:p>
          <a:p>
            <a:pPr>
              <a:buFont typeface="Wingdings" pitchFamily="2" charset="2"/>
              <a:buChar char="ü"/>
            </a:pPr>
            <a:r>
              <a:rPr lang="en-US" dirty="0">
                <a:solidFill>
                  <a:srgbClr val="FF0000"/>
                </a:solidFill>
              </a:rPr>
              <a:t>Modern Attack</a:t>
            </a:r>
            <a:r>
              <a:rPr lang="en-US" dirty="0"/>
              <a:t>: </a:t>
            </a:r>
            <a:r>
              <a:rPr lang="en-US" dirty="0">
                <a:solidFill>
                  <a:schemeClr val="accent3">
                    <a:lumMod val="50000"/>
                  </a:schemeClr>
                </a:solidFill>
              </a:rPr>
              <a:t>Steal  half a dollar from million accounts in a few minutes time digitally.</a:t>
            </a:r>
          </a:p>
          <a:p>
            <a:pPr marL="514350" indent="-514350">
              <a:buNone/>
            </a:pPr>
            <a:r>
              <a:rPr lang="en-US" dirty="0">
                <a:solidFill>
                  <a:schemeClr val="tx1">
                    <a:lumMod val="50000"/>
                    <a:lumOff val="50000"/>
                  </a:schemeClr>
                </a:solidFill>
              </a:rPr>
              <a:t>2. </a:t>
            </a:r>
            <a:r>
              <a:rPr lang="en-US" b="1" dirty="0">
                <a:solidFill>
                  <a:schemeClr val="tx1">
                    <a:lumMod val="50000"/>
                    <a:lumOff val="50000"/>
                  </a:schemeClr>
                </a:solidFill>
              </a:rPr>
              <a:t>Privacy Concern</a:t>
            </a:r>
            <a:r>
              <a:rPr lang="en-US" dirty="0">
                <a:solidFill>
                  <a:schemeClr val="tx1">
                    <a:lumMod val="50000"/>
                    <a:lumOff val="50000"/>
                  </a:schemeClr>
                </a:solidFill>
              </a:rPr>
              <a:t>:-</a:t>
            </a:r>
            <a:r>
              <a:rPr lang="en-US" dirty="0">
                <a:solidFill>
                  <a:schemeClr val="accent3">
                    <a:lumMod val="50000"/>
                  </a:schemeClr>
                </a:solidFill>
              </a:rPr>
              <a:t>Every Company  are collecting &amp; processing lots of information about us. Without we </a:t>
            </a:r>
          </a:p>
          <a:p>
            <a:pPr marL="514350" indent="-514350">
              <a:buNone/>
            </a:pPr>
            <a:r>
              <a:rPr lang="en-US" dirty="0">
                <a:solidFill>
                  <a:schemeClr val="accent3">
                    <a:lumMod val="50000"/>
                  </a:schemeClr>
                </a:solidFill>
              </a:rPr>
              <a:t>     realizing when &amp; how it is going to be used. </a:t>
            </a:r>
          </a:p>
          <a:p>
            <a:pPr marL="514350" indent="-514350">
              <a:buNone/>
            </a:pPr>
            <a:r>
              <a:rPr lang="en-US" dirty="0">
                <a:solidFill>
                  <a:schemeClr val="accent3">
                    <a:lumMod val="50000"/>
                  </a:schemeClr>
                </a:solidFill>
              </a:rPr>
              <a:t>3. </a:t>
            </a:r>
            <a:r>
              <a:rPr lang="en-US" b="1" dirty="0">
                <a:solidFill>
                  <a:schemeClr val="tx1">
                    <a:lumMod val="50000"/>
                    <a:lumOff val="50000"/>
                  </a:schemeClr>
                </a:solidFill>
              </a:rPr>
              <a:t>Distance does not matter</a:t>
            </a:r>
            <a:r>
              <a:rPr lang="en-US" dirty="0">
                <a:solidFill>
                  <a:schemeClr val="tx1">
                    <a:lumMod val="50000"/>
                    <a:lumOff val="50000"/>
                  </a:schemeClr>
                </a:solidFill>
              </a:rPr>
              <a:t>:- </a:t>
            </a:r>
            <a:r>
              <a:rPr lang="en-US" dirty="0">
                <a:solidFill>
                  <a:schemeClr val="accent3">
                    <a:lumMod val="50000"/>
                  </a:schemeClr>
                </a:solidFill>
              </a:rPr>
              <a:t>Attack Can be launched from the distance.</a:t>
            </a:r>
          </a:p>
          <a:p>
            <a:pPr marL="514350" indent="-514350">
              <a:buNone/>
            </a:pPr>
            <a:r>
              <a:rPr lang="en-US" dirty="0" err="1">
                <a:solidFill>
                  <a:schemeClr val="tx1">
                    <a:lumMod val="50000"/>
                    <a:lumOff val="50000"/>
                  </a:schemeClr>
                </a:solidFill>
              </a:rPr>
              <a:t>E.g</a:t>
            </a:r>
            <a:r>
              <a:rPr lang="en-US" dirty="0">
                <a:solidFill>
                  <a:schemeClr val="tx1">
                    <a:lumMod val="50000"/>
                    <a:lumOff val="50000"/>
                  </a:schemeClr>
                </a:solidFill>
              </a:rPr>
              <a:t>:- </a:t>
            </a:r>
            <a:r>
              <a:rPr lang="en-US" dirty="0">
                <a:solidFill>
                  <a:srgbClr val="00B050"/>
                </a:solidFill>
              </a:rPr>
              <a:t>In 1995, a Russian hacker broke into Citibank’s computer remotely, stealing $12M.</a:t>
            </a:r>
          </a:p>
          <a:p>
            <a:pPr marL="514350" indent="-514350">
              <a:buNone/>
            </a:pPr>
            <a:r>
              <a:rPr lang="en-US" dirty="0">
                <a:solidFill>
                  <a:srgbClr val="FFC000"/>
                </a:solidFill>
              </a:rPr>
              <a:t>      Although the attacker  was traced, it was very difficult to get extradited him for the court case.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48680"/>
            <a:ext cx="7931224" cy="450858"/>
          </a:xfrm>
        </p:spPr>
        <p:txBody>
          <a:bodyPr>
            <a:normAutofit fontScale="90000"/>
          </a:bodyPr>
          <a:lstStyle/>
          <a:p>
            <a:r>
              <a:rPr lang="en-US" dirty="0"/>
              <a:t>1.6 Principle/Goals </a:t>
            </a:r>
            <a:r>
              <a:rPr lang="en-US" dirty="0"/>
              <a:t>Of Security</a:t>
            </a:r>
            <a:endParaRPr lang="en-IN" dirty="0"/>
          </a:p>
        </p:txBody>
      </p:sp>
      <p:sp>
        <p:nvSpPr>
          <p:cNvPr id="3" name="Content Placeholder 2"/>
          <p:cNvSpPr>
            <a:spLocks noGrp="1"/>
          </p:cNvSpPr>
          <p:nvPr>
            <p:ph idx="1"/>
          </p:nvPr>
        </p:nvSpPr>
        <p:spPr>
          <a:xfrm>
            <a:off x="457200" y="1000108"/>
            <a:ext cx="8229600" cy="5857892"/>
          </a:xfrm>
        </p:spPr>
        <p:txBody>
          <a:bodyPr>
            <a:normAutofit/>
          </a:bodyPr>
          <a:lstStyle/>
          <a:p>
            <a:r>
              <a:rPr lang="en-US" dirty="0">
                <a:solidFill>
                  <a:schemeClr val="tx1">
                    <a:lumMod val="50000"/>
                    <a:lumOff val="50000"/>
                  </a:schemeClr>
                </a:solidFill>
              </a:rPr>
              <a:t>These r the 4 chief principles of security.</a:t>
            </a:r>
          </a:p>
          <a:p>
            <a:pPr marL="514350" indent="-514350">
              <a:buAutoNum type="arabicPeriod"/>
            </a:pPr>
            <a:r>
              <a:rPr lang="en-US" dirty="0">
                <a:solidFill>
                  <a:srgbClr val="FF0000"/>
                </a:solidFill>
              </a:rPr>
              <a:t>Confidentiality:-</a:t>
            </a:r>
            <a:r>
              <a:rPr lang="en-US" dirty="0"/>
              <a:t> </a:t>
            </a:r>
            <a:r>
              <a:rPr lang="en-US" dirty="0">
                <a:solidFill>
                  <a:schemeClr val="accent3">
                    <a:lumMod val="50000"/>
                  </a:schemeClr>
                </a:solidFill>
              </a:rPr>
              <a:t>Is </a:t>
            </a:r>
            <a:r>
              <a:rPr lang="en-US" dirty="0" err="1">
                <a:solidFill>
                  <a:schemeClr val="accent3">
                    <a:lumMod val="50000"/>
                  </a:schemeClr>
                </a:solidFill>
              </a:rPr>
              <a:t>msg</a:t>
            </a:r>
            <a:r>
              <a:rPr lang="en-US" dirty="0">
                <a:solidFill>
                  <a:schemeClr val="accent3">
                    <a:lumMod val="50000"/>
                  </a:schemeClr>
                </a:solidFill>
              </a:rPr>
              <a:t> seen by someone else?</a:t>
            </a:r>
          </a:p>
          <a:p>
            <a:pPr marL="514350" indent="-514350">
              <a:buAutoNum type="arabicPeriod"/>
            </a:pPr>
            <a:r>
              <a:rPr lang="en-US" dirty="0">
                <a:solidFill>
                  <a:srgbClr val="FF0000"/>
                </a:solidFill>
              </a:rPr>
              <a:t>Authentication:</a:t>
            </a:r>
            <a:r>
              <a:rPr lang="en-US" dirty="0"/>
              <a:t>- </a:t>
            </a:r>
            <a:r>
              <a:rPr lang="en-US" dirty="0">
                <a:solidFill>
                  <a:schemeClr val="accent3">
                    <a:lumMod val="50000"/>
                  </a:schemeClr>
                </a:solidFill>
              </a:rPr>
              <a:t>Do u trust the sender of </a:t>
            </a:r>
            <a:r>
              <a:rPr lang="en-US" dirty="0" err="1">
                <a:solidFill>
                  <a:schemeClr val="accent3">
                    <a:lumMod val="50000"/>
                  </a:schemeClr>
                </a:solidFill>
              </a:rPr>
              <a:t>msg</a:t>
            </a:r>
            <a:r>
              <a:rPr lang="en-US" dirty="0">
                <a:solidFill>
                  <a:schemeClr val="accent3">
                    <a:lumMod val="50000"/>
                  </a:schemeClr>
                </a:solidFill>
              </a:rPr>
              <a:t>?</a:t>
            </a:r>
          </a:p>
          <a:p>
            <a:pPr marL="514350" indent="-514350">
              <a:buAutoNum type="arabicPeriod"/>
            </a:pPr>
            <a:r>
              <a:rPr lang="en-US" dirty="0">
                <a:solidFill>
                  <a:srgbClr val="FF0000"/>
                </a:solidFill>
              </a:rPr>
              <a:t>Integrity:</a:t>
            </a:r>
            <a:r>
              <a:rPr lang="en-US" dirty="0"/>
              <a:t>- </a:t>
            </a:r>
            <a:r>
              <a:rPr lang="en-US" dirty="0">
                <a:solidFill>
                  <a:schemeClr val="accent3">
                    <a:lumMod val="50000"/>
                  </a:schemeClr>
                </a:solidFill>
              </a:rPr>
              <a:t>Is the </a:t>
            </a:r>
            <a:r>
              <a:rPr lang="en-US" dirty="0">
                <a:solidFill>
                  <a:schemeClr val="accent3">
                    <a:lumMod val="50000"/>
                  </a:schemeClr>
                </a:solidFill>
              </a:rPr>
              <a:t>message </a:t>
            </a:r>
            <a:r>
              <a:rPr lang="en-US" dirty="0">
                <a:solidFill>
                  <a:schemeClr val="accent3">
                    <a:lumMod val="50000"/>
                  </a:schemeClr>
                </a:solidFill>
              </a:rPr>
              <a:t>changed during transmit?</a:t>
            </a:r>
          </a:p>
          <a:p>
            <a:pPr marL="514350" indent="-514350">
              <a:buAutoNum type="arabicPeriod"/>
            </a:pPr>
            <a:r>
              <a:rPr lang="en-US" dirty="0">
                <a:solidFill>
                  <a:srgbClr val="FF0000"/>
                </a:solidFill>
              </a:rPr>
              <a:t>Non-repudiation:- </a:t>
            </a:r>
            <a:r>
              <a:rPr lang="en-US" dirty="0">
                <a:solidFill>
                  <a:schemeClr val="accent3">
                    <a:lumMod val="50000"/>
                  </a:schemeClr>
                </a:solidFill>
              </a:rPr>
              <a:t>Can sender refute the </a:t>
            </a:r>
            <a:r>
              <a:rPr lang="en-US" dirty="0" err="1">
                <a:solidFill>
                  <a:schemeClr val="accent3">
                    <a:lumMod val="50000"/>
                  </a:schemeClr>
                </a:solidFill>
              </a:rPr>
              <a:t>msg</a:t>
            </a:r>
            <a:r>
              <a:rPr lang="en-US" dirty="0">
                <a:solidFill>
                  <a:schemeClr val="accent3">
                    <a:lumMod val="50000"/>
                  </a:schemeClr>
                </a:solidFill>
              </a:rPr>
              <a:t>?</a:t>
            </a:r>
          </a:p>
          <a:p>
            <a:pPr marL="514350" indent="-514350"/>
            <a:r>
              <a:rPr lang="en-US" i="1" dirty="0">
                <a:solidFill>
                  <a:schemeClr val="tx1">
                    <a:lumMod val="50000"/>
                    <a:lumOff val="50000"/>
                  </a:schemeClr>
                </a:solidFill>
              </a:rPr>
              <a:t>Above principles r related to a particular message.</a:t>
            </a:r>
          </a:p>
          <a:p>
            <a:pPr marL="514350" indent="-514350"/>
            <a:r>
              <a:rPr lang="en-US" i="1" dirty="0">
                <a:solidFill>
                  <a:srgbClr val="FFC000"/>
                </a:solidFill>
              </a:rPr>
              <a:t>There r 2 more linked to overall system as a whole.</a:t>
            </a:r>
          </a:p>
          <a:p>
            <a:pPr marL="514350" indent="-514350">
              <a:buFont typeface="+mj-lt"/>
              <a:buAutoNum type="arabicPeriod" startAt="5"/>
            </a:pPr>
            <a:r>
              <a:rPr lang="en-US" dirty="0">
                <a:solidFill>
                  <a:srgbClr val="FF0000"/>
                </a:solidFill>
              </a:rPr>
              <a:t>Access Control:- </a:t>
            </a:r>
            <a:r>
              <a:rPr lang="en-US" dirty="0">
                <a:solidFill>
                  <a:schemeClr val="accent3">
                    <a:lumMod val="50000"/>
                  </a:schemeClr>
                </a:solidFill>
              </a:rPr>
              <a:t>Who can Access what? [ACL]</a:t>
            </a:r>
          </a:p>
          <a:p>
            <a:pPr marL="514350" indent="-514350">
              <a:buFont typeface="+mj-lt"/>
              <a:buAutoNum type="arabicPeriod" startAt="5"/>
            </a:pPr>
            <a:r>
              <a:rPr lang="en-US" dirty="0">
                <a:solidFill>
                  <a:srgbClr val="FF0000"/>
                </a:solidFill>
              </a:rPr>
              <a:t>Availability:- </a:t>
            </a:r>
            <a:r>
              <a:rPr lang="en-US" dirty="0">
                <a:solidFill>
                  <a:schemeClr val="accent3">
                    <a:lumMod val="50000"/>
                  </a:schemeClr>
                </a:solidFill>
              </a:rPr>
              <a:t>Information should be available timely.</a:t>
            </a:r>
          </a:p>
          <a:p>
            <a:pPr marL="514350" indent="-514350">
              <a:buFont typeface="+mj-lt"/>
              <a:buAutoNum type="arabicPeriod" startAt="5"/>
            </a:pPr>
            <a:endParaRPr lang="en-US" dirty="0">
              <a:solidFill>
                <a:schemeClr val="accent3">
                  <a:lumMod val="50000"/>
                </a:schemeClr>
              </a:solidFill>
            </a:endParaRPr>
          </a:p>
          <a:p>
            <a:pPr marL="514350" indent="-514350">
              <a:buAutoNum type="arabicPeriod"/>
            </a:pPr>
            <a:endParaRPr lang="en-I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Confidentiality</a:t>
            </a:r>
            <a:endParaRPr lang="en-IN" dirty="0"/>
          </a:p>
        </p:txBody>
      </p:sp>
      <p:sp>
        <p:nvSpPr>
          <p:cNvPr id="3" name="Content Placeholder 2"/>
          <p:cNvSpPr>
            <a:spLocks noGrp="1"/>
          </p:cNvSpPr>
          <p:nvPr>
            <p:ph idx="1"/>
          </p:nvPr>
        </p:nvSpPr>
        <p:spPr>
          <a:xfrm>
            <a:off x="457200" y="1935480"/>
            <a:ext cx="8258204" cy="4389120"/>
          </a:xfrm>
        </p:spPr>
        <p:txBody>
          <a:bodyPr/>
          <a:lstStyle/>
          <a:p>
            <a:pPr algn="just">
              <a:lnSpc>
                <a:spcPct val="90000"/>
              </a:lnSpc>
            </a:pPr>
            <a:r>
              <a:rPr lang="en-US" sz="2800" dirty="0"/>
              <a:t>Confidentiality is the process of preventing disclosure of information to unauthorized individuals or systems. </a:t>
            </a:r>
          </a:p>
          <a:p>
            <a:pPr algn="just">
              <a:lnSpc>
                <a:spcPct val="90000"/>
              </a:lnSpc>
              <a:buNone/>
            </a:pPr>
            <a:endParaRPr lang="en-US" sz="2800" dirty="0"/>
          </a:p>
          <a:p>
            <a:pPr algn="just">
              <a:lnSpc>
                <a:spcPct val="90000"/>
              </a:lnSpc>
              <a:buNone/>
            </a:pPr>
            <a:r>
              <a:rPr lang="en-US" sz="2800" dirty="0"/>
              <a:t>Examples: Credit card</a:t>
            </a:r>
          </a:p>
          <a:p>
            <a:pPr>
              <a:lnSpc>
                <a:spcPct val="90000"/>
              </a:lnSpc>
              <a:buNone/>
            </a:pPr>
            <a:endParaRPr lang="en-US" sz="2800" dirty="0"/>
          </a:p>
          <a:p>
            <a:pPr>
              <a:lnSpc>
                <a:spcPct val="90000"/>
              </a:lnSpc>
            </a:pPr>
            <a:r>
              <a:rPr lang="en-US" sz="2800" dirty="0"/>
              <a:t>Confidentiality is necessary, but not sufficient to maintain privacy</a:t>
            </a:r>
          </a:p>
          <a:p>
            <a:pPr algn="just">
              <a:lnSpc>
                <a:spcPct val="90000"/>
              </a:lnSpc>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571504"/>
          </a:xfrm>
        </p:spPr>
        <p:txBody>
          <a:bodyPr>
            <a:normAutofit fontScale="90000"/>
          </a:bodyPr>
          <a:lstStyle/>
          <a:p>
            <a:r>
              <a:rPr lang="en-US" dirty="0"/>
              <a:t>Algorithm</a:t>
            </a:r>
            <a:endParaRPr lang="en-IN" dirty="0"/>
          </a:p>
        </p:txBody>
      </p:sp>
      <p:sp>
        <p:nvSpPr>
          <p:cNvPr id="3" name="Content Placeholder 2"/>
          <p:cNvSpPr>
            <a:spLocks noGrp="1"/>
          </p:cNvSpPr>
          <p:nvPr>
            <p:ph idx="1"/>
          </p:nvPr>
        </p:nvSpPr>
        <p:spPr>
          <a:xfrm>
            <a:off x="0" y="1052736"/>
            <a:ext cx="8713545" cy="5805264"/>
          </a:xfrm>
        </p:spPr>
        <p:txBody>
          <a:bodyPr>
            <a:normAutofit lnSpcReduction="10000"/>
          </a:bodyPr>
          <a:lstStyle/>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Choose two different prime number P, Q</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Calculate N=P*Q</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 ɸ(n)=(P-1)*(Q-1)</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 choose ’e’ such that 1&lt;e&lt;ɸ(n)</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e is co prime to ɸ(n),</a:t>
            </a:r>
            <a:r>
              <a:rPr lang="en-US" sz="2400" dirty="0" err="1">
                <a:solidFill>
                  <a:srgbClr val="7030A0"/>
                </a:solidFill>
                <a:latin typeface="Ebrima" pitchFamily="2" charset="0"/>
                <a:ea typeface="Ebrima" pitchFamily="2" charset="0"/>
                <a:cs typeface="Ebrima" pitchFamily="2" charset="0"/>
              </a:rPr>
              <a:t>gcd</a:t>
            </a:r>
            <a:r>
              <a:rPr lang="en-US" sz="2400" dirty="0">
                <a:solidFill>
                  <a:srgbClr val="7030A0"/>
                </a:solidFill>
                <a:latin typeface="Ebrima" pitchFamily="2" charset="0"/>
                <a:ea typeface="Ebrima" pitchFamily="2" charset="0"/>
                <a:cs typeface="Ebrima" pitchFamily="2" charset="0"/>
              </a:rPr>
              <a:t>(</a:t>
            </a:r>
            <a:r>
              <a:rPr lang="en-US" sz="2400" dirty="0" err="1">
                <a:solidFill>
                  <a:srgbClr val="7030A0"/>
                </a:solidFill>
                <a:latin typeface="Ebrima" pitchFamily="2" charset="0"/>
                <a:ea typeface="Ebrima" pitchFamily="2" charset="0"/>
                <a:cs typeface="Ebrima" pitchFamily="2" charset="0"/>
              </a:rPr>
              <a:t>e,ɸ</a:t>
            </a:r>
            <a:r>
              <a:rPr lang="en-US" sz="2400" dirty="0">
                <a:solidFill>
                  <a:srgbClr val="7030A0"/>
                </a:solidFill>
                <a:latin typeface="Ebrima" pitchFamily="2" charset="0"/>
                <a:ea typeface="Ebrima" pitchFamily="2" charset="0"/>
                <a:cs typeface="Ebrima" pitchFamily="2" charset="0"/>
              </a:rPr>
              <a:t>(n))=1 </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calculate d such that de</a:t>
            </a:r>
            <a:r>
              <a:rPr lang="en-US" sz="2400" dirty="0"/>
              <a:t>≅</a:t>
            </a:r>
            <a:r>
              <a:rPr lang="en-US" sz="2400" dirty="0">
                <a:solidFill>
                  <a:srgbClr val="7030A0"/>
                </a:solidFill>
                <a:latin typeface="Ebrima" pitchFamily="2" charset="0"/>
                <a:ea typeface="Ebrima" pitchFamily="2" charset="0"/>
                <a:cs typeface="Ebrima" pitchFamily="2" charset="0"/>
              </a:rPr>
              <a:t>1 </a:t>
            </a:r>
            <a:r>
              <a:rPr lang="en-US" sz="2400" dirty="0" err="1">
                <a:solidFill>
                  <a:srgbClr val="7030A0"/>
                </a:solidFill>
                <a:latin typeface="Ebrima" pitchFamily="2" charset="0"/>
                <a:ea typeface="Ebrima" pitchFamily="2" charset="0"/>
                <a:cs typeface="Ebrima" pitchFamily="2" charset="0"/>
              </a:rPr>
              <a:t>modɸ</a:t>
            </a:r>
            <a:r>
              <a:rPr lang="en-US" sz="2400" dirty="0">
                <a:solidFill>
                  <a:srgbClr val="7030A0"/>
                </a:solidFill>
                <a:latin typeface="Ebrima" pitchFamily="2" charset="0"/>
                <a:ea typeface="Ebrima" pitchFamily="2" charset="0"/>
                <a:cs typeface="Ebrima" pitchFamily="2" charset="0"/>
              </a:rPr>
              <a:t>(n)or [</a:t>
            </a:r>
            <a:r>
              <a:rPr lang="en-US" sz="2400" dirty="0" err="1">
                <a:solidFill>
                  <a:srgbClr val="7030A0"/>
                </a:solidFill>
                <a:latin typeface="Ebrima" pitchFamily="2" charset="0"/>
                <a:ea typeface="Ebrima" pitchFamily="2" charset="0"/>
                <a:cs typeface="Ebrima" pitchFamily="2" charset="0"/>
              </a:rPr>
              <a:t>demodɸ</a:t>
            </a:r>
            <a:r>
              <a:rPr lang="en-US" sz="2400" dirty="0">
                <a:solidFill>
                  <a:srgbClr val="7030A0"/>
                </a:solidFill>
                <a:latin typeface="Ebrima" pitchFamily="2" charset="0"/>
                <a:ea typeface="Ebrima" pitchFamily="2" charset="0"/>
                <a:cs typeface="Ebrima" pitchFamily="2" charset="0"/>
              </a:rPr>
              <a:t>(n)]=1 or de=1+kɸ(n)</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Public key e and private key d</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CT=</a:t>
            </a:r>
            <a:r>
              <a:rPr lang="en-US" sz="2400" dirty="0" err="1">
                <a:solidFill>
                  <a:srgbClr val="7030A0"/>
                </a:solidFill>
                <a:latin typeface="Ebrima" pitchFamily="2" charset="0"/>
                <a:ea typeface="Ebrima" pitchFamily="2" charset="0"/>
                <a:cs typeface="Ebrima" pitchFamily="2" charset="0"/>
              </a:rPr>
              <a:t>PT</a:t>
            </a:r>
            <a:r>
              <a:rPr lang="en-US" sz="2400" baseline="30000" dirty="0" err="1">
                <a:solidFill>
                  <a:srgbClr val="7030A0"/>
                </a:solidFill>
                <a:latin typeface="Ebrima" pitchFamily="2" charset="0"/>
                <a:ea typeface="Ebrima" pitchFamily="2" charset="0"/>
                <a:cs typeface="Ebrima" pitchFamily="2" charset="0"/>
              </a:rPr>
              <a:t>e</a:t>
            </a:r>
            <a:r>
              <a:rPr lang="en-US" sz="2400" dirty="0" err="1">
                <a:solidFill>
                  <a:srgbClr val="7030A0"/>
                </a:solidFill>
                <a:latin typeface="Ebrima" pitchFamily="2" charset="0"/>
                <a:ea typeface="Ebrima" pitchFamily="2" charset="0"/>
                <a:cs typeface="Ebrima" pitchFamily="2" charset="0"/>
              </a:rPr>
              <a:t>mod</a:t>
            </a:r>
            <a:r>
              <a:rPr lang="en-US" sz="2400" dirty="0">
                <a:solidFill>
                  <a:srgbClr val="7030A0"/>
                </a:solidFill>
                <a:latin typeface="Ebrima" pitchFamily="2" charset="0"/>
                <a:ea typeface="Ebrima" pitchFamily="2" charset="0"/>
                <a:cs typeface="Ebrima" pitchFamily="2" charset="0"/>
              </a:rPr>
              <a:t> N</a:t>
            </a:r>
          </a:p>
          <a:p>
            <a:pPr marL="624078" indent="-514350">
              <a:lnSpc>
                <a:spcPct val="150000"/>
              </a:lnSpc>
              <a:buFont typeface="+mj-lt"/>
              <a:buAutoNum type="arabicPeriod"/>
            </a:pPr>
            <a:r>
              <a:rPr lang="en-US" sz="2400" dirty="0">
                <a:solidFill>
                  <a:srgbClr val="7030A0"/>
                </a:solidFill>
                <a:latin typeface="Ebrima" pitchFamily="2" charset="0"/>
                <a:ea typeface="Ebrima" pitchFamily="2" charset="0"/>
                <a:cs typeface="Ebrima" pitchFamily="2" charset="0"/>
              </a:rPr>
              <a:t>PT=</a:t>
            </a:r>
            <a:r>
              <a:rPr lang="en-US" sz="2400" dirty="0" err="1">
                <a:solidFill>
                  <a:srgbClr val="7030A0"/>
                </a:solidFill>
                <a:latin typeface="Ebrima" pitchFamily="2" charset="0"/>
                <a:ea typeface="Ebrima" pitchFamily="2" charset="0"/>
                <a:cs typeface="Ebrima" pitchFamily="2" charset="0"/>
              </a:rPr>
              <a:t>CT</a:t>
            </a:r>
            <a:r>
              <a:rPr lang="en-US" sz="2400" baseline="30000" dirty="0" err="1">
                <a:solidFill>
                  <a:srgbClr val="7030A0"/>
                </a:solidFill>
                <a:latin typeface="Ebrima" pitchFamily="2" charset="0"/>
                <a:ea typeface="Ebrima" pitchFamily="2" charset="0"/>
                <a:cs typeface="Ebrima" pitchFamily="2" charset="0"/>
              </a:rPr>
              <a:t>d</a:t>
            </a:r>
            <a:r>
              <a:rPr lang="en-US" sz="2400" dirty="0" err="1">
                <a:solidFill>
                  <a:srgbClr val="7030A0"/>
                </a:solidFill>
                <a:latin typeface="Ebrima" pitchFamily="2" charset="0"/>
                <a:ea typeface="Ebrima" pitchFamily="2" charset="0"/>
                <a:cs typeface="Ebrima" pitchFamily="2" charset="0"/>
              </a:rPr>
              <a:t>modN</a:t>
            </a:r>
            <a:endParaRPr lang="en-US" sz="2400" dirty="0">
              <a:solidFill>
                <a:srgbClr val="7030A0"/>
              </a:solidFill>
              <a:latin typeface="Ebrima" pitchFamily="2" charset="0"/>
              <a:ea typeface="Ebrima" pitchFamily="2" charset="0"/>
              <a:cs typeface="Ebrima" pitchFamily="2" charset="0"/>
            </a:endParaRPr>
          </a:p>
          <a:p>
            <a:pPr marL="624078" indent="-514350">
              <a:lnSpc>
                <a:spcPct val="150000"/>
              </a:lnSpc>
              <a:buFont typeface="+mj-lt"/>
              <a:buAutoNum type="arabicPeriod"/>
            </a:pPr>
            <a:endParaRPr lang="en-US" sz="2400" baseline="30000" dirty="0">
              <a:solidFill>
                <a:srgbClr val="7030A0"/>
              </a:solidFill>
              <a:latin typeface="Ebrima" pitchFamily="2" charset="0"/>
              <a:ea typeface="Ebrima" pitchFamily="2" charset="0"/>
              <a:cs typeface="Ebrima" pitchFamily="2" charset="0"/>
            </a:endParaRPr>
          </a:p>
          <a:p>
            <a:pPr marL="624078" indent="-514350">
              <a:lnSpc>
                <a:spcPct val="150000"/>
              </a:lnSpc>
              <a:buFont typeface="+mj-lt"/>
              <a:buAutoNum type="arabicPeriod"/>
            </a:pPr>
            <a:endParaRPr lang="en-US" dirty="0">
              <a:solidFill>
                <a:srgbClr val="7030A0"/>
              </a:solidFill>
              <a:latin typeface="Ebrima" pitchFamily="2" charset="0"/>
              <a:ea typeface="Ebrima" pitchFamily="2" charset="0"/>
              <a:cs typeface="Ebrima" pitchFamily="2" charset="0"/>
            </a:endParaRPr>
          </a:p>
          <a:p>
            <a:pPr marL="624078" indent="-514350">
              <a:lnSpc>
                <a:spcPct val="150000"/>
              </a:lnSpc>
              <a:buFont typeface="+mj-lt"/>
              <a:buAutoNum type="arabicPeriod"/>
            </a:pPr>
            <a:endParaRPr lang="en-US" dirty="0">
              <a:solidFill>
                <a:srgbClr val="7030A0"/>
              </a:solidFill>
              <a:latin typeface="Ebrima" pitchFamily="2" charset="0"/>
              <a:ea typeface="Ebrima" pitchFamily="2" charset="0"/>
              <a:cs typeface="Ebrima" pitchFamily="2" charset="0"/>
            </a:endParaRPr>
          </a:p>
          <a:p>
            <a:pPr marL="109728" indent="0">
              <a:lnSpc>
                <a:spcPct val="150000"/>
              </a:lnSpc>
              <a:buNone/>
            </a:pPr>
            <a:endParaRPr lang="en-US" dirty="0">
              <a:solidFill>
                <a:srgbClr val="7030A0"/>
              </a:solidFill>
              <a:latin typeface="Ebrima" pitchFamily="2" charset="0"/>
              <a:ea typeface="Ebrima" pitchFamily="2" charset="0"/>
              <a:cs typeface="Ebrima" pitchFamily="2" charset="0"/>
            </a:endParaRPr>
          </a:p>
          <a:p>
            <a:pPr marL="624078" indent="-514350">
              <a:lnSpc>
                <a:spcPct val="150000"/>
              </a:lnSpc>
              <a:buFont typeface="+mj-lt"/>
              <a:buAutoNum type="arabicPeriod"/>
            </a:pPr>
            <a:endParaRPr lang="en-US" dirty="0">
              <a:solidFill>
                <a:srgbClr val="7030A0"/>
              </a:solidFill>
              <a:latin typeface="Ebrima" pitchFamily="2" charset="0"/>
              <a:ea typeface="Ebrima" pitchFamily="2" charset="0"/>
              <a:cs typeface="Ebrima" pitchFamily="2" charset="0"/>
            </a:endParaRPr>
          </a:p>
          <a:p>
            <a:pPr marL="624078" indent="-514350">
              <a:buNone/>
            </a:pPr>
            <a:endParaRPr lang="en-US" dirty="0">
              <a:solidFill>
                <a:srgbClr val="7030A0"/>
              </a:solidFill>
            </a:endParaRPr>
          </a:p>
          <a:p>
            <a:pPr marL="624078" indent="-514350">
              <a:buFont typeface="+mj-lt"/>
              <a:buAutoNum type="arabicPeriod"/>
            </a:pPr>
            <a:endParaRPr lang="en-US" baseline="30000" dirty="0">
              <a:solidFill>
                <a:srgbClr val="7030A0"/>
              </a:solidFill>
            </a:endParaRPr>
          </a:p>
          <a:p>
            <a:pPr marL="624078" indent="-514350">
              <a:buNone/>
            </a:pPr>
            <a:endParaRPr lang="en-IN" dirty="0">
              <a:solidFill>
                <a:srgbClr val="7030A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Interception Causes Loss of Message Confidentiality</a:t>
            </a:r>
            <a:endParaRPr lang="en-IN" dirty="0"/>
          </a:p>
        </p:txBody>
      </p:sp>
      <p:pic>
        <p:nvPicPr>
          <p:cNvPr id="2050" name="Picture 2"/>
          <p:cNvPicPr>
            <a:picLocks noGrp="1" noChangeAspect="1" noChangeArrowheads="1"/>
          </p:cNvPicPr>
          <p:nvPr>
            <p:ph idx="1"/>
          </p:nvPr>
        </p:nvPicPr>
        <p:blipFill>
          <a:blip r:embed="R114f2c3fb7084af8"/>
          <a:srcRect/>
          <a:stretch>
            <a:fillRect/>
          </a:stretch>
        </p:blipFill>
        <p:spPr bwMode="auto">
          <a:xfrm>
            <a:off x="500034" y="2272506"/>
            <a:ext cx="8215370" cy="3714750"/>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a:t>Authenticity</a:t>
            </a:r>
            <a:endParaRPr lang="en-IN" dirty="0"/>
          </a:p>
        </p:txBody>
      </p:sp>
      <p:sp>
        <p:nvSpPr>
          <p:cNvPr id="3" name="Content Placeholder 2"/>
          <p:cNvSpPr>
            <a:spLocks noGrp="1"/>
          </p:cNvSpPr>
          <p:nvPr>
            <p:ph idx="1"/>
          </p:nvPr>
        </p:nvSpPr>
        <p:spPr>
          <a:xfrm>
            <a:off x="457200" y="1643050"/>
            <a:ext cx="8258204" cy="4681550"/>
          </a:xfrm>
        </p:spPr>
        <p:txBody>
          <a:bodyPr/>
          <a:lstStyle/>
          <a:p>
            <a:pPr algn="just">
              <a:lnSpc>
                <a:spcPct val="90000"/>
              </a:lnSpc>
            </a:pPr>
            <a:r>
              <a:rPr lang="en-US" sz="2400" dirty="0"/>
              <a:t>In computing, e-Business and information security it is necessary to ensure that the data , transactions, communications or documents (electronic or physical)</a:t>
            </a:r>
          </a:p>
          <a:p>
            <a:pPr algn="just">
              <a:lnSpc>
                <a:spcPct val="90000"/>
              </a:lnSpc>
              <a:buNone/>
            </a:pPr>
            <a:r>
              <a:rPr lang="en-US" sz="2400" dirty="0"/>
              <a:t>    are genuine (i.e. they have not been forged or fabricated.)</a:t>
            </a:r>
          </a:p>
          <a:p>
            <a:pPr>
              <a:lnSpc>
                <a:spcPct val="90000"/>
              </a:lnSpc>
              <a:buNone/>
            </a:pPr>
            <a:endParaRPr lang="en-US" sz="2400" dirty="0"/>
          </a:p>
          <a:p>
            <a:pPr>
              <a:lnSpc>
                <a:spcPct val="90000"/>
              </a:lnSpc>
              <a:buNone/>
            </a:pPr>
            <a:r>
              <a:rPr lang="en-US" sz="2400" dirty="0"/>
              <a:t>Examples: Passport, Credit card Accounts, academic      		       transcripts</a:t>
            </a:r>
          </a:p>
          <a:p>
            <a:endParaRPr lang="en-IN"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Fabrication is possible  in absence of proper authentication</a:t>
            </a:r>
            <a:endParaRPr lang="en-IN" dirty="0"/>
          </a:p>
        </p:txBody>
      </p:sp>
      <p:pic>
        <p:nvPicPr>
          <p:cNvPr id="3074" name="Picture 2"/>
          <p:cNvPicPr>
            <a:picLocks noGrp="1" noChangeAspect="1" noChangeArrowheads="1"/>
          </p:cNvPicPr>
          <p:nvPr>
            <p:ph idx="1"/>
          </p:nvPr>
        </p:nvPicPr>
        <p:blipFill>
          <a:blip r:embed="R38a1127208324dd7"/>
          <a:srcRect/>
          <a:stretch>
            <a:fillRect/>
          </a:stretch>
        </p:blipFill>
        <p:spPr bwMode="auto">
          <a:xfrm>
            <a:off x="500034" y="2482056"/>
            <a:ext cx="8215370" cy="329565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Integrity</a:t>
            </a:r>
            <a:endParaRPr lang="en-IN" dirty="0"/>
          </a:p>
        </p:txBody>
      </p:sp>
      <p:sp>
        <p:nvSpPr>
          <p:cNvPr id="3" name="Content Placeholder 2"/>
          <p:cNvSpPr>
            <a:spLocks noGrp="1"/>
          </p:cNvSpPr>
          <p:nvPr>
            <p:ph idx="1"/>
          </p:nvPr>
        </p:nvSpPr>
        <p:spPr/>
        <p:txBody>
          <a:bodyPr/>
          <a:lstStyle/>
          <a:p>
            <a:pPr>
              <a:lnSpc>
                <a:spcPct val="80000"/>
              </a:lnSpc>
            </a:pPr>
            <a:r>
              <a:rPr lang="en-US" sz="2800" dirty="0"/>
              <a:t>Integrity means that data cannot be </a:t>
            </a:r>
            <a:r>
              <a:rPr lang="en-US" sz="2800" dirty="0">
                <a:solidFill>
                  <a:srgbClr val="FF0000"/>
                </a:solidFill>
              </a:rPr>
              <a:t>modified/change </a:t>
            </a:r>
            <a:r>
              <a:rPr lang="en-US" sz="2800" dirty="0"/>
              <a:t>without Authorization</a:t>
            </a:r>
          </a:p>
          <a:p>
            <a:pPr>
              <a:lnSpc>
                <a:spcPct val="80000"/>
              </a:lnSpc>
              <a:buNone/>
            </a:pPr>
            <a:endParaRPr lang="en-US" sz="2800" dirty="0"/>
          </a:p>
          <a:p>
            <a:pPr>
              <a:buNone/>
            </a:pPr>
            <a:r>
              <a:rPr lang="en-US" sz="2800" dirty="0"/>
              <a:t>Examples: Manual </a:t>
            </a:r>
            <a:r>
              <a:rPr lang="en-US" sz="2800" dirty="0">
                <a:solidFill>
                  <a:schemeClr val="accent3">
                    <a:lumMod val="75000"/>
                  </a:schemeClr>
                </a:solidFill>
              </a:rPr>
              <a:t>deletion</a:t>
            </a:r>
            <a:r>
              <a:rPr lang="en-US" sz="2800" dirty="0"/>
              <a:t> or</a:t>
            </a:r>
            <a:r>
              <a:rPr lang="en-US" sz="2800" dirty="0">
                <a:solidFill>
                  <a:schemeClr val="accent3">
                    <a:lumMod val="75000"/>
                  </a:schemeClr>
                </a:solidFill>
              </a:rPr>
              <a:t> alteration </a:t>
            </a:r>
            <a:r>
              <a:rPr lang="en-US" sz="2800" dirty="0"/>
              <a:t>or</a:t>
            </a:r>
            <a:r>
              <a:rPr lang="en-US" sz="2800" dirty="0">
                <a:solidFill>
                  <a:schemeClr val="accent3">
                    <a:lumMod val="75000"/>
                  </a:schemeClr>
                </a:solidFill>
              </a:rPr>
              <a:t> creation </a:t>
            </a:r>
            <a:r>
              <a:rPr lang="en-US" sz="2800" dirty="0"/>
              <a:t>of important data files, Virus infection, Employee altering their own salary , website vandalism, polling fraud.</a:t>
            </a:r>
          </a:p>
          <a:p>
            <a:endParaRPr lang="en-I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Modification Causes Loss of Message integrity</a:t>
            </a:r>
            <a:endParaRPr lang="en-IN" dirty="0"/>
          </a:p>
        </p:txBody>
      </p:sp>
      <p:pic>
        <p:nvPicPr>
          <p:cNvPr id="4098" name="Picture 2"/>
          <p:cNvPicPr>
            <a:picLocks noGrp="1" noChangeAspect="1" noChangeArrowheads="1"/>
          </p:cNvPicPr>
          <p:nvPr>
            <p:ph idx="1"/>
          </p:nvPr>
        </p:nvPicPr>
        <p:blipFill>
          <a:blip r:embed="Reb9e8baeca794f36"/>
          <a:srcRect/>
          <a:stretch>
            <a:fillRect/>
          </a:stretch>
        </p:blipFill>
        <p:spPr bwMode="auto">
          <a:xfrm>
            <a:off x="500034" y="2139156"/>
            <a:ext cx="8215370" cy="3981450"/>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714380"/>
          </a:xfrm>
        </p:spPr>
        <p:txBody>
          <a:bodyPr>
            <a:normAutofit fontScale="90000"/>
          </a:bodyPr>
          <a:lstStyle/>
          <a:p>
            <a:r>
              <a:rPr lang="en-US" sz="5400" dirty="0"/>
              <a:t>Non-Repudiation</a:t>
            </a:r>
            <a:endParaRPr lang="en-IN" dirty="0"/>
          </a:p>
        </p:txBody>
      </p:sp>
      <p:sp>
        <p:nvSpPr>
          <p:cNvPr id="3" name="Content Placeholder 2"/>
          <p:cNvSpPr>
            <a:spLocks noGrp="1"/>
          </p:cNvSpPr>
          <p:nvPr>
            <p:ph idx="1"/>
          </p:nvPr>
        </p:nvSpPr>
        <p:spPr>
          <a:xfrm>
            <a:off x="457200" y="1285860"/>
            <a:ext cx="8229600" cy="5038740"/>
          </a:xfrm>
        </p:spPr>
        <p:txBody>
          <a:bodyPr/>
          <a:lstStyle/>
          <a:p>
            <a:r>
              <a:rPr lang="en-US" sz="2400" dirty="0"/>
              <a:t>It is a complex term used to describe the lack of deniability of ownership of a message, piece of data, or Transaction.</a:t>
            </a:r>
          </a:p>
          <a:p>
            <a:pPr>
              <a:buNone/>
            </a:pPr>
            <a:endParaRPr lang="en-US" sz="2400" dirty="0"/>
          </a:p>
          <a:p>
            <a:pPr>
              <a:buNone/>
            </a:pPr>
            <a:r>
              <a:rPr lang="en-US" sz="2400" dirty="0"/>
              <a:t>Examples: Proof of an ATM  transaction, a stock trade, or an</a:t>
            </a:r>
          </a:p>
          <a:p>
            <a:pPr>
              <a:buNone/>
            </a:pPr>
            <a:r>
              <a:rPr lang="en-US" sz="2400" dirty="0"/>
              <a:t>                   email</a:t>
            </a:r>
          </a:p>
          <a:p>
            <a:endParaRPr lang="en-IN"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00306"/>
          </a:xfrm>
        </p:spPr>
        <p:txBody>
          <a:bodyPr>
            <a:normAutofit/>
          </a:bodyPr>
          <a:lstStyle/>
          <a:p>
            <a:r>
              <a:rPr lang="en-US" dirty="0"/>
              <a:t>It does not allow the sender of a message to refute the claim of not sending that message</a:t>
            </a:r>
            <a:endParaRPr lang="en-IN" dirty="0"/>
          </a:p>
        </p:txBody>
      </p:sp>
      <p:pic>
        <p:nvPicPr>
          <p:cNvPr id="5122" name="Picture 2"/>
          <p:cNvPicPr>
            <a:picLocks noGrp="1" noChangeAspect="1" noChangeArrowheads="1"/>
          </p:cNvPicPr>
          <p:nvPr>
            <p:ph idx="1"/>
          </p:nvPr>
        </p:nvPicPr>
        <p:blipFill>
          <a:blip r:embed="R4db3b7406e174a07"/>
          <a:srcRect/>
          <a:stretch>
            <a:fillRect/>
          </a:stretch>
        </p:blipFill>
        <p:spPr bwMode="auto">
          <a:xfrm>
            <a:off x="500034" y="2924969"/>
            <a:ext cx="8143932" cy="2409825"/>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0334"/>
          </a:xfrm>
        </p:spPr>
        <p:txBody>
          <a:bodyPr>
            <a:normAutofit fontScale="90000"/>
          </a:bodyPr>
          <a:lstStyle/>
          <a:p>
            <a:r>
              <a:rPr lang="en-US" dirty="0"/>
              <a:t>Access Control</a:t>
            </a:r>
            <a:endParaRPr lang="en-IN" dirty="0"/>
          </a:p>
        </p:txBody>
      </p:sp>
      <p:sp>
        <p:nvSpPr>
          <p:cNvPr id="3" name="Content Placeholder 2"/>
          <p:cNvSpPr>
            <a:spLocks noGrp="1"/>
          </p:cNvSpPr>
          <p:nvPr>
            <p:ph idx="1"/>
          </p:nvPr>
        </p:nvSpPr>
        <p:spPr>
          <a:xfrm>
            <a:off x="457200" y="1214422"/>
            <a:ext cx="8229600" cy="5110178"/>
          </a:xfrm>
        </p:spPr>
        <p:txBody>
          <a:bodyPr/>
          <a:lstStyle/>
          <a:p>
            <a:r>
              <a:rPr lang="en-US" dirty="0">
                <a:solidFill>
                  <a:srgbClr val="FF0000"/>
                </a:solidFill>
              </a:rPr>
              <a:t>Role Management-</a:t>
            </a:r>
            <a:r>
              <a:rPr lang="en-US" dirty="0"/>
              <a:t>&gt;User Side-&gt;Which user can do what.</a:t>
            </a:r>
          </a:p>
          <a:p>
            <a:r>
              <a:rPr lang="en-US" dirty="0">
                <a:solidFill>
                  <a:srgbClr val="FF0000"/>
                </a:solidFill>
              </a:rPr>
              <a:t>Rule Management-</a:t>
            </a:r>
            <a:r>
              <a:rPr lang="en-US" dirty="0"/>
              <a:t>&gt;Resource Side-&gt;Which resources r accessible and under what circumstances.</a:t>
            </a:r>
          </a:p>
          <a:p>
            <a:r>
              <a:rPr lang="en-US" dirty="0">
                <a:solidFill>
                  <a:schemeClr val="tx1">
                    <a:lumMod val="50000"/>
                    <a:lumOff val="50000"/>
                  </a:schemeClr>
                </a:solidFill>
              </a:rPr>
              <a:t>Access Control List is subset of Access Control Matrix.</a:t>
            </a:r>
            <a:endParaRPr lang="en-IN" dirty="0">
              <a:solidFill>
                <a:schemeClr val="tx1">
                  <a:lumMod val="50000"/>
                  <a:lumOff val="50000"/>
                </a:schemeClr>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857256"/>
          </a:xfrm>
        </p:spPr>
        <p:txBody>
          <a:bodyPr>
            <a:normAutofit fontScale="90000"/>
          </a:bodyPr>
          <a:lstStyle/>
          <a:p>
            <a:r>
              <a:rPr lang="en-US" sz="5400" dirty="0"/>
              <a:t>Availability</a:t>
            </a:r>
            <a:endParaRPr lang="en-IN" dirty="0"/>
          </a:p>
        </p:txBody>
      </p:sp>
      <p:sp>
        <p:nvSpPr>
          <p:cNvPr id="3" name="Content Placeholder 2"/>
          <p:cNvSpPr>
            <a:spLocks noGrp="1"/>
          </p:cNvSpPr>
          <p:nvPr>
            <p:ph idx="1"/>
          </p:nvPr>
        </p:nvSpPr>
        <p:spPr>
          <a:xfrm>
            <a:off x="457200" y="1500174"/>
            <a:ext cx="8229600" cy="4824426"/>
          </a:xfrm>
        </p:spPr>
        <p:txBody>
          <a:bodyPr>
            <a:normAutofit/>
          </a:bodyPr>
          <a:lstStyle/>
          <a:p>
            <a:pPr>
              <a:lnSpc>
                <a:spcPct val="80000"/>
              </a:lnSpc>
            </a:pPr>
            <a:r>
              <a:rPr lang="en-US" sz="2800" dirty="0"/>
              <a:t>For any information/system to</a:t>
            </a:r>
            <a:r>
              <a:rPr lang="en-US" sz="2800" i="1" dirty="0">
                <a:solidFill>
                  <a:srgbClr val="FF0000"/>
                </a:solidFill>
              </a:rPr>
              <a:t> serve </a:t>
            </a:r>
            <a:r>
              <a:rPr lang="en-US" sz="2800" dirty="0"/>
              <a:t>its purpose,</a:t>
            </a:r>
          </a:p>
          <a:p>
            <a:pPr>
              <a:lnSpc>
                <a:spcPct val="80000"/>
              </a:lnSpc>
            </a:pPr>
            <a:r>
              <a:rPr lang="en-US" sz="2800" dirty="0"/>
              <a:t>The information must be </a:t>
            </a:r>
            <a:r>
              <a:rPr lang="en-US" sz="2800" i="1" dirty="0">
                <a:solidFill>
                  <a:srgbClr val="FF0000"/>
                </a:solidFill>
              </a:rPr>
              <a:t>accessible &amp; usable </a:t>
            </a:r>
            <a:r>
              <a:rPr lang="en-US" sz="2800" dirty="0"/>
              <a:t>when it is needed. </a:t>
            </a:r>
          </a:p>
          <a:p>
            <a:pPr>
              <a:lnSpc>
                <a:spcPct val="80000"/>
              </a:lnSpc>
            </a:pPr>
            <a:r>
              <a:rPr lang="en-US" sz="2800" i="1" dirty="0">
                <a:solidFill>
                  <a:srgbClr val="FF0000"/>
                </a:solidFill>
              </a:rPr>
              <a:t>Computing systems </a:t>
            </a:r>
            <a:r>
              <a:rPr lang="en-US" sz="2800" dirty="0"/>
              <a:t>used to store and process the information, the </a:t>
            </a:r>
            <a:r>
              <a:rPr lang="en-US" sz="2800" i="1" dirty="0">
                <a:solidFill>
                  <a:srgbClr val="FF0000"/>
                </a:solidFill>
              </a:rPr>
              <a:t>security controls </a:t>
            </a:r>
            <a:r>
              <a:rPr lang="en-US" sz="2800" dirty="0"/>
              <a:t>used to protect it, and the </a:t>
            </a:r>
            <a:r>
              <a:rPr lang="en-US" sz="2800" i="1" dirty="0">
                <a:solidFill>
                  <a:srgbClr val="FF0000"/>
                </a:solidFill>
              </a:rPr>
              <a:t>communication channels </a:t>
            </a:r>
            <a:r>
              <a:rPr lang="en-US" sz="2800" dirty="0"/>
              <a:t>used to access it must be </a:t>
            </a:r>
            <a:r>
              <a:rPr lang="en-US" sz="2800" u="sng" dirty="0">
                <a:solidFill>
                  <a:srgbClr val="FF0000"/>
                </a:solidFill>
              </a:rPr>
              <a:t>functioning</a:t>
            </a:r>
            <a:r>
              <a:rPr lang="en-US" sz="2800" dirty="0"/>
              <a:t> correctly. </a:t>
            </a:r>
          </a:p>
          <a:p>
            <a:pPr>
              <a:lnSpc>
                <a:spcPct val="80000"/>
              </a:lnSpc>
              <a:buNone/>
            </a:pPr>
            <a:endParaRPr lang="en-US" sz="2800" dirty="0"/>
          </a:p>
          <a:p>
            <a:pPr>
              <a:lnSpc>
                <a:spcPct val="80000"/>
              </a:lnSpc>
              <a:buNone/>
            </a:pPr>
            <a:r>
              <a:rPr lang="en-US" sz="2800" dirty="0"/>
              <a:t>Examples: Power outages, Hardware failures,</a:t>
            </a:r>
          </a:p>
          <a:p>
            <a:pPr>
              <a:lnSpc>
                <a:spcPct val="80000"/>
              </a:lnSpc>
              <a:buNone/>
            </a:pPr>
            <a:r>
              <a:rPr lang="en-US" sz="2800" dirty="0"/>
              <a:t>System upgrades and Preventing denial-of-service</a:t>
            </a:r>
          </a:p>
          <a:p>
            <a:pPr>
              <a:lnSpc>
                <a:spcPct val="80000"/>
              </a:lnSpc>
              <a:buNone/>
            </a:pPr>
            <a:r>
              <a:rPr lang="en-US" sz="2800" dirty="0"/>
              <a:t>attacks</a:t>
            </a:r>
          </a:p>
          <a:p>
            <a:endParaRPr lang="en-IN"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Interruption puts the availability of resources in danger.</a:t>
            </a:r>
            <a:endParaRPr lang="en-IN" dirty="0"/>
          </a:p>
        </p:txBody>
      </p:sp>
      <p:pic>
        <p:nvPicPr>
          <p:cNvPr id="6146" name="Picture 2"/>
          <p:cNvPicPr>
            <a:picLocks noGrp="1" noChangeAspect="1" noChangeArrowheads="1"/>
          </p:cNvPicPr>
          <p:nvPr>
            <p:ph idx="1"/>
          </p:nvPr>
        </p:nvPicPr>
        <p:blipFill>
          <a:blip r:embed="R7e62125d26074388"/>
          <a:srcRect/>
          <a:stretch>
            <a:fillRect/>
          </a:stretch>
        </p:blipFill>
        <p:spPr bwMode="auto">
          <a:xfrm>
            <a:off x="571472" y="2458244"/>
            <a:ext cx="7786742" cy="334327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1000132"/>
          </a:xfrm>
        </p:spPr>
        <p:txBody>
          <a:bodyPr/>
          <a:lstStyle/>
          <a:p>
            <a:r>
              <a:rPr lang="en-US" dirty="0"/>
              <a:t>Example</a:t>
            </a:r>
            <a:endParaRPr lang="en-IN" dirty="0"/>
          </a:p>
        </p:txBody>
      </p:sp>
      <p:sp>
        <p:nvSpPr>
          <p:cNvPr id="3" name="Content Placeholder 2"/>
          <p:cNvSpPr>
            <a:spLocks noGrp="1"/>
          </p:cNvSpPr>
          <p:nvPr>
            <p:ph idx="1"/>
          </p:nvPr>
        </p:nvSpPr>
        <p:spPr>
          <a:xfrm>
            <a:off x="457200" y="1357298"/>
            <a:ext cx="8229600" cy="5217238"/>
          </a:xfrm>
        </p:spPr>
        <p:txBody>
          <a:bodyPr>
            <a:normAutofit fontScale="92500"/>
          </a:bodyPr>
          <a:lstStyle/>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P=7, Q=17</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(N)119=7*17</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ɸ(n)=(7-1)*(17-1)= 6*16 =96 factor 2 &amp; 3, so e(public)=5</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de=1+kɸ(n)[k=0,1,2,3….] so d=77{if plain text 10}</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CT=10</a:t>
            </a:r>
            <a:r>
              <a:rPr lang="en-US" baseline="30000" dirty="0">
                <a:solidFill>
                  <a:srgbClr val="7030A0"/>
                </a:solidFill>
                <a:latin typeface="Ebrima" pitchFamily="2" charset="0"/>
                <a:ea typeface="Ebrima" pitchFamily="2" charset="0"/>
                <a:cs typeface="Ebrima" pitchFamily="2" charset="0"/>
              </a:rPr>
              <a:t>5</a:t>
            </a:r>
            <a:r>
              <a:rPr lang="en-US" dirty="0">
                <a:solidFill>
                  <a:srgbClr val="7030A0"/>
                </a:solidFill>
                <a:latin typeface="Ebrima" pitchFamily="2" charset="0"/>
                <a:ea typeface="Ebrima" pitchFamily="2" charset="0"/>
                <a:cs typeface="Ebrima" pitchFamily="2" charset="0"/>
              </a:rPr>
              <a:t> mod 119 =100000 mod 119 =40</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Send 40</a:t>
            </a:r>
          </a:p>
          <a:p>
            <a:pPr marL="624078" indent="-514350">
              <a:lnSpc>
                <a:spcPct val="150000"/>
              </a:lnSpc>
              <a:buFont typeface="+mj-lt"/>
              <a:buAutoNum type="arabicPeriod"/>
            </a:pPr>
            <a:r>
              <a:rPr lang="en-US" dirty="0">
                <a:solidFill>
                  <a:srgbClr val="7030A0"/>
                </a:solidFill>
                <a:latin typeface="Ebrima" pitchFamily="2" charset="0"/>
                <a:ea typeface="Ebrima" pitchFamily="2" charset="0"/>
                <a:cs typeface="Ebrima" pitchFamily="2" charset="0"/>
              </a:rPr>
              <a:t>PT=40</a:t>
            </a:r>
            <a:r>
              <a:rPr lang="en-US" baseline="30000" dirty="0">
                <a:solidFill>
                  <a:srgbClr val="7030A0"/>
                </a:solidFill>
                <a:latin typeface="Ebrima" pitchFamily="2" charset="0"/>
                <a:ea typeface="Ebrima" pitchFamily="2" charset="0"/>
                <a:cs typeface="Ebrima" pitchFamily="2" charset="0"/>
              </a:rPr>
              <a:t>77</a:t>
            </a:r>
            <a:r>
              <a:rPr lang="en-US" dirty="0">
                <a:solidFill>
                  <a:srgbClr val="7030A0"/>
                </a:solidFill>
                <a:latin typeface="Ebrima" pitchFamily="2" charset="0"/>
                <a:ea typeface="Ebrima" pitchFamily="2" charset="0"/>
                <a:cs typeface="Ebrima" pitchFamily="2" charset="0"/>
              </a:rPr>
              <a:t> mod 119 = 10</a:t>
            </a:r>
          </a:p>
          <a:p>
            <a:pPr>
              <a:buNone/>
            </a:pPr>
            <a:endParaRPr lang="en-I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143000"/>
          </a:xfrm>
        </p:spPr>
        <p:txBody>
          <a:bodyPr>
            <a:normAutofit fontScale="90000"/>
          </a:bodyPr>
          <a:lstStyle/>
          <a:p>
            <a:r>
              <a:rPr lang="en-US" sz="4400" dirty="0"/>
              <a:t> </a:t>
            </a:r>
            <a:r>
              <a:rPr lang="en-US" sz="3600" dirty="0"/>
              <a:t>1.7 CATEGORY </a:t>
            </a:r>
            <a:r>
              <a:rPr lang="en-US" sz="3600" dirty="0"/>
              <a:t>OF COMPUTER SECURITY</a:t>
            </a:r>
            <a:r>
              <a:rPr lang="en-US" dirty="0"/>
              <a:t/>
            </a:r>
            <a:br>
              <a:rPr lang="en-US" dirty="0"/>
            </a:br>
            <a:endParaRPr lang="en-IN" dirty="0"/>
          </a:p>
        </p:txBody>
      </p:sp>
      <p:sp>
        <p:nvSpPr>
          <p:cNvPr id="3" name="Content Placeholder 2"/>
          <p:cNvSpPr>
            <a:spLocks noGrp="1"/>
          </p:cNvSpPr>
          <p:nvPr>
            <p:ph idx="1"/>
          </p:nvPr>
        </p:nvSpPr>
        <p:spPr>
          <a:xfrm>
            <a:off x="457200" y="1142984"/>
            <a:ext cx="8229600" cy="5181616"/>
          </a:xfrm>
        </p:spPr>
        <p:txBody>
          <a:bodyPr/>
          <a:lstStyle/>
          <a:p>
            <a:pPr marL="514350" indent="-514350">
              <a:buFont typeface="+mj-lt"/>
              <a:buAutoNum type="arabicPeriod"/>
            </a:pPr>
            <a:r>
              <a:rPr lang="en-US" sz="2800" u="sng" dirty="0">
                <a:solidFill>
                  <a:srgbClr val="FF0000"/>
                </a:solidFill>
              </a:rPr>
              <a:t>Cryptography:-</a:t>
            </a:r>
            <a:r>
              <a:rPr lang="en-US" sz="2800" dirty="0">
                <a:solidFill>
                  <a:srgbClr val="FF0000"/>
                </a:solidFill>
              </a:rPr>
              <a:t> </a:t>
            </a:r>
            <a:r>
              <a:rPr lang="en-US" sz="2800" i="1" dirty="0">
                <a:solidFill>
                  <a:schemeClr val="tx2"/>
                </a:solidFill>
              </a:rPr>
              <a:t>Mathematical “scrambling’’ of data.</a:t>
            </a:r>
          </a:p>
          <a:p>
            <a:pPr marL="514350" indent="-514350">
              <a:buFont typeface="+mj-lt"/>
              <a:buAutoNum type="arabicPeriod"/>
            </a:pPr>
            <a:r>
              <a:rPr lang="en-US" sz="2800" u="sng" dirty="0">
                <a:solidFill>
                  <a:srgbClr val="FF0000"/>
                </a:solidFill>
              </a:rPr>
              <a:t>Data Security:- </a:t>
            </a:r>
            <a:r>
              <a:rPr lang="en-US" sz="2800" i="1" dirty="0">
                <a:solidFill>
                  <a:schemeClr val="tx2"/>
                </a:solidFill>
              </a:rPr>
              <a:t>Protective measures, keep safe from un- authorized access, privacy, prevent breaches , etc.</a:t>
            </a:r>
          </a:p>
          <a:p>
            <a:pPr marL="514350" indent="-514350">
              <a:buFont typeface="+mj-lt"/>
              <a:buAutoNum type="arabicPeriod"/>
            </a:pPr>
            <a:r>
              <a:rPr lang="en-US" sz="2800" u="sng" dirty="0">
                <a:solidFill>
                  <a:srgbClr val="FF0000"/>
                </a:solidFill>
              </a:rPr>
              <a:t>Computer Security Model:-</a:t>
            </a:r>
            <a:endParaRPr lang="en-US" sz="2800" i="1" dirty="0">
              <a:solidFill>
                <a:schemeClr val="tx2"/>
              </a:solidFill>
            </a:endParaRPr>
          </a:p>
          <a:p>
            <a:pPr marL="514350" indent="-514350">
              <a:buNone/>
            </a:pPr>
            <a:r>
              <a:rPr lang="en-US" sz="2800" i="1" dirty="0">
                <a:solidFill>
                  <a:schemeClr val="tx2"/>
                </a:solidFill>
              </a:rPr>
              <a:t>      It Depends on computer architecture, specification, security issues, protection mechanism.</a:t>
            </a:r>
          </a:p>
          <a:p>
            <a:pPr marL="514350" indent="-514350">
              <a:buNone/>
            </a:pPr>
            <a:r>
              <a:rPr lang="en-US" sz="2800" i="1" dirty="0">
                <a:solidFill>
                  <a:schemeClr val="tx2"/>
                </a:solidFill>
              </a:rPr>
              <a:t>      Act as a framework for information system security policy.</a:t>
            </a:r>
            <a:endParaRPr lang="en-IN" sz="2800" i="1" dirty="0">
              <a:solidFill>
                <a:schemeClr val="tx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571504"/>
          </a:xfrm>
        </p:spPr>
        <p:txBody>
          <a:bodyPr>
            <a:normAutofit fontScale="90000"/>
          </a:bodyPr>
          <a:lstStyle/>
          <a:p>
            <a:r>
              <a:rPr lang="en-US" dirty="0"/>
              <a:t>1.8 Security </a:t>
            </a:r>
            <a:r>
              <a:rPr lang="en-US" dirty="0"/>
              <a:t>Attack</a:t>
            </a:r>
            <a:endParaRPr lang="en-IN" dirty="0"/>
          </a:p>
        </p:txBody>
      </p:sp>
      <p:pic>
        <p:nvPicPr>
          <p:cNvPr id="2050" name="Picture 2"/>
          <p:cNvPicPr>
            <a:picLocks noGrp="1" noChangeAspect="1" noChangeArrowheads="1"/>
          </p:cNvPicPr>
          <p:nvPr>
            <p:ph idx="1"/>
          </p:nvPr>
        </p:nvPicPr>
        <p:blipFill>
          <a:blip r:embed="R70d4e3191b324d60"/>
          <a:srcRect/>
          <a:stretch>
            <a:fillRect/>
          </a:stretch>
        </p:blipFill>
        <p:spPr bwMode="auto">
          <a:xfrm>
            <a:off x="0" y="1071546"/>
            <a:ext cx="9144000" cy="5786454"/>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714380"/>
          </a:xfrm>
        </p:spPr>
        <p:txBody>
          <a:bodyPr>
            <a:normAutofit fontScale="90000"/>
          </a:bodyPr>
          <a:lstStyle/>
          <a:p>
            <a:r>
              <a:rPr lang="en-US" dirty="0"/>
              <a:t>Types of Attack</a:t>
            </a:r>
            <a:endParaRPr lang="en-IN" dirty="0"/>
          </a:p>
        </p:txBody>
      </p:sp>
      <p:sp>
        <p:nvSpPr>
          <p:cNvPr id="3" name="Content Placeholder 2"/>
          <p:cNvSpPr>
            <a:spLocks noGrp="1"/>
          </p:cNvSpPr>
          <p:nvPr>
            <p:ph idx="1"/>
          </p:nvPr>
        </p:nvSpPr>
        <p:spPr>
          <a:xfrm>
            <a:off x="457200" y="1285860"/>
            <a:ext cx="8229600" cy="5038740"/>
          </a:xfrm>
        </p:spPr>
        <p:txBody>
          <a:bodyPr/>
          <a:lstStyle/>
          <a:p>
            <a:r>
              <a:rPr lang="en-US" dirty="0"/>
              <a:t>Attacks: </a:t>
            </a:r>
            <a:r>
              <a:rPr lang="en-US" b="1" dirty="0">
                <a:solidFill>
                  <a:schemeClr val="accent4"/>
                </a:solidFill>
              </a:rPr>
              <a:t>A Technical View</a:t>
            </a:r>
          </a:p>
          <a:p>
            <a:pPr marL="514350" indent="-514350">
              <a:buAutoNum type="arabicPeriod"/>
            </a:pPr>
            <a:r>
              <a:rPr lang="en-US" dirty="0">
                <a:solidFill>
                  <a:schemeClr val="tx1">
                    <a:lumMod val="50000"/>
                    <a:lumOff val="50000"/>
                  </a:schemeClr>
                </a:solidFill>
              </a:rPr>
              <a:t>Theoretical Concepts behind this attack.</a:t>
            </a:r>
          </a:p>
          <a:p>
            <a:pPr marL="514350" indent="-514350">
              <a:buFont typeface="Wingdings" pitchFamily="2" charset="2"/>
              <a:buChar char="ü"/>
            </a:pPr>
            <a:r>
              <a:rPr lang="en-US" dirty="0">
                <a:solidFill>
                  <a:srgbClr val="FF0000"/>
                </a:solidFill>
              </a:rPr>
              <a:t>Inception:- </a:t>
            </a:r>
            <a:r>
              <a:rPr lang="en-US" dirty="0"/>
              <a:t>Copying of data &amp; program &amp; listening to N/W Traffic.</a:t>
            </a:r>
          </a:p>
          <a:p>
            <a:pPr marL="514350" indent="-514350">
              <a:buFont typeface="Wingdings" pitchFamily="2" charset="2"/>
              <a:buChar char="ü"/>
            </a:pPr>
            <a:r>
              <a:rPr lang="en-US" dirty="0">
                <a:solidFill>
                  <a:srgbClr val="FF0000"/>
                </a:solidFill>
              </a:rPr>
              <a:t>Fabrication:</a:t>
            </a:r>
            <a:r>
              <a:rPr lang="en-US" dirty="0"/>
              <a:t>-Attacker may add fake records to a database. Creation of illegal objects on the computer system.</a:t>
            </a:r>
          </a:p>
          <a:p>
            <a:pPr marL="514350" indent="-514350">
              <a:buFont typeface="Wingdings" pitchFamily="2" charset="2"/>
              <a:buChar char="ü"/>
            </a:pPr>
            <a:r>
              <a:rPr lang="en-US" dirty="0">
                <a:solidFill>
                  <a:srgbClr val="FF0000"/>
                </a:solidFill>
              </a:rPr>
              <a:t>Modification:</a:t>
            </a:r>
            <a:r>
              <a:rPr lang="en-US" dirty="0"/>
              <a:t>-Attacker modifies Value of DB</a:t>
            </a:r>
          </a:p>
          <a:p>
            <a:pPr marL="514350" indent="-514350">
              <a:buFont typeface="Wingdings" pitchFamily="2" charset="2"/>
              <a:buChar char="ü"/>
            </a:pPr>
            <a:r>
              <a:rPr lang="en-US" dirty="0">
                <a:solidFill>
                  <a:srgbClr val="FF0000"/>
                </a:solidFill>
              </a:rPr>
              <a:t>Interruption:- </a:t>
            </a:r>
            <a:r>
              <a:rPr lang="en-US" dirty="0">
                <a:solidFill>
                  <a:schemeClr val="tx1">
                    <a:lumMod val="95000"/>
                    <a:lumOff val="5000"/>
                  </a:schemeClr>
                </a:solidFill>
              </a:rPr>
              <a:t>Resources became unavailable, lost or unusable. Causing problems to a H/W device, erasing program, Data or OS components.  </a:t>
            </a:r>
          </a:p>
          <a:p>
            <a:pPr marL="514350" indent="-514350">
              <a:buFont typeface="Wingdings" pitchFamily="2" charset="2"/>
              <a:buChar char="ü"/>
            </a:pPr>
            <a:endParaRPr lang="en-I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Grouped in </a:t>
            </a:r>
            <a:r>
              <a:rPr lang="en-US" dirty="0"/>
              <a:t>two </a:t>
            </a:r>
            <a:r>
              <a:rPr lang="en-US" dirty="0"/>
              <a:t>types:</a:t>
            </a:r>
            <a:endParaRPr lang="en-IN" dirty="0"/>
          </a:p>
        </p:txBody>
      </p:sp>
      <p:pic>
        <p:nvPicPr>
          <p:cNvPr id="7170" name="Picture 2"/>
          <p:cNvPicPr>
            <a:picLocks noGrp="1" noChangeAspect="1" noChangeArrowheads="1"/>
          </p:cNvPicPr>
          <p:nvPr>
            <p:ph idx="1"/>
          </p:nvPr>
        </p:nvPicPr>
        <p:blipFill>
          <a:blip r:embed="Rbc0c351a554d442c"/>
          <a:srcRect/>
          <a:stretch>
            <a:fillRect/>
          </a:stretch>
        </p:blipFill>
        <p:spPr bwMode="auto">
          <a:xfrm>
            <a:off x="2081212" y="2624931"/>
            <a:ext cx="4981575" cy="300990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642942"/>
          </a:xfrm>
        </p:spPr>
        <p:txBody>
          <a:bodyPr>
            <a:normAutofit fontScale="90000"/>
          </a:bodyPr>
          <a:lstStyle/>
          <a:p>
            <a:r>
              <a:rPr lang="en-US" dirty="0"/>
              <a:t>1.Passive </a:t>
            </a:r>
            <a:r>
              <a:rPr lang="en-US" dirty="0"/>
              <a:t>Attack</a:t>
            </a:r>
            <a:endParaRPr lang="en-IN" dirty="0"/>
          </a:p>
        </p:txBody>
      </p:sp>
      <p:sp>
        <p:nvSpPr>
          <p:cNvPr id="3" name="Content Placeholder 2"/>
          <p:cNvSpPr>
            <a:spLocks noGrp="1"/>
          </p:cNvSpPr>
          <p:nvPr>
            <p:ph idx="1"/>
          </p:nvPr>
        </p:nvSpPr>
        <p:spPr>
          <a:xfrm>
            <a:off x="457200" y="1357298"/>
            <a:ext cx="8229600" cy="4967302"/>
          </a:xfrm>
        </p:spPr>
        <p:txBody>
          <a:bodyPr>
            <a:normAutofit/>
          </a:bodyPr>
          <a:lstStyle/>
          <a:p>
            <a:r>
              <a:rPr lang="en-US" dirty="0"/>
              <a:t>Attacker </a:t>
            </a:r>
            <a:r>
              <a:rPr lang="en-US" i="1" dirty="0">
                <a:solidFill>
                  <a:schemeClr val="tx2"/>
                </a:solidFill>
              </a:rPr>
              <a:t>eavesdropping </a:t>
            </a:r>
            <a:r>
              <a:rPr lang="en-US" dirty="0"/>
              <a:t>or </a:t>
            </a:r>
            <a:r>
              <a:rPr lang="en-US" i="1" dirty="0">
                <a:solidFill>
                  <a:schemeClr val="tx2"/>
                </a:solidFill>
              </a:rPr>
              <a:t>monitoring</a:t>
            </a:r>
            <a:r>
              <a:rPr lang="en-US" dirty="0"/>
              <a:t> of data transmission.</a:t>
            </a:r>
          </a:p>
          <a:p>
            <a:r>
              <a:rPr lang="en-US" dirty="0"/>
              <a:t>Aims </a:t>
            </a:r>
            <a:r>
              <a:rPr lang="en-US" dirty="0"/>
              <a:t>to obtain information that is in transmit.</a:t>
            </a:r>
          </a:p>
          <a:p>
            <a:r>
              <a:rPr lang="en-US" dirty="0"/>
              <a:t>No </a:t>
            </a:r>
            <a:r>
              <a:rPr lang="en-US" dirty="0"/>
              <a:t>Modification</a:t>
            </a:r>
          </a:p>
          <a:p>
            <a:r>
              <a:rPr lang="en-US" dirty="0"/>
              <a:t>1. Release of message contents</a:t>
            </a:r>
          </a:p>
          <a:p>
            <a:r>
              <a:rPr lang="en-US" dirty="0"/>
              <a:t>2.Traffic </a:t>
            </a:r>
            <a:r>
              <a:rPr lang="en-US" dirty="0" err="1"/>
              <a:t>analysis:attempt</a:t>
            </a:r>
            <a:r>
              <a:rPr lang="en-US" dirty="0"/>
              <a:t> of analyzing (encoded)messages to come up with likely patterns are the work of the traffic analysis attack.</a:t>
            </a:r>
            <a:endParaRPr lang="en-US" dirty="0"/>
          </a:p>
          <a:p>
            <a:pPr marL="0" indent="0">
              <a:buNone/>
            </a:pP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857256"/>
          </a:xfrm>
        </p:spPr>
        <p:txBody>
          <a:bodyPr>
            <a:normAutofit/>
          </a:bodyPr>
          <a:lstStyle/>
          <a:p>
            <a:r>
              <a:rPr lang="en-US" dirty="0"/>
              <a:t>Classification of Passive Attack</a:t>
            </a:r>
            <a:endParaRPr lang="en-IN" dirty="0"/>
          </a:p>
        </p:txBody>
      </p:sp>
      <p:pic>
        <p:nvPicPr>
          <p:cNvPr id="8194" name="Picture 2"/>
          <p:cNvPicPr>
            <a:picLocks noGrp="1" noChangeAspect="1" noChangeArrowheads="1"/>
          </p:cNvPicPr>
          <p:nvPr>
            <p:ph idx="1"/>
          </p:nvPr>
        </p:nvPicPr>
        <p:blipFill>
          <a:blip r:embed="Rda24230072594116"/>
          <a:srcRect/>
          <a:stretch>
            <a:fillRect/>
          </a:stretch>
        </p:blipFill>
        <p:spPr bwMode="auto">
          <a:xfrm>
            <a:off x="571472" y="1928802"/>
            <a:ext cx="7786742" cy="3658404"/>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fontScale="90000"/>
          </a:bodyPr>
          <a:lstStyle/>
          <a:p>
            <a:r>
              <a:rPr lang="en-US" dirty="0"/>
              <a:t>2.Active </a:t>
            </a:r>
            <a:r>
              <a:rPr lang="en-US" dirty="0"/>
              <a:t>Attack</a:t>
            </a:r>
            <a:endParaRPr lang="en-IN" dirty="0"/>
          </a:p>
        </p:txBody>
      </p:sp>
      <p:sp>
        <p:nvSpPr>
          <p:cNvPr id="3" name="Content Placeholder 2"/>
          <p:cNvSpPr>
            <a:spLocks noGrp="1"/>
          </p:cNvSpPr>
          <p:nvPr>
            <p:ph idx="1"/>
          </p:nvPr>
        </p:nvSpPr>
        <p:spPr>
          <a:xfrm>
            <a:off x="457200" y="1357298"/>
            <a:ext cx="8229600" cy="4967302"/>
          </a:xfrm>
        </p:spPr>
        <p:txBody>
          <a:bodyPr/>
          <a:lstStyle/>
          <a:p>
            <a:pPr marL="0" indent="0">
              <a:buNone/>
            </a:pPr>
            <a:r>
              <a:rPr lang="en-IN" dirty="0"/>
              <a:t>1.Masquerade:Trying to pose as another entity  </a:t>
            </a:r>
          </a:p>
          <a:p>
            <a:pPr marL="0" indent="0">
              <a:buNone/>
            </a:pPr>
            <a:r>
              <a:rPr lang="en-IN" dirty="0"/>
              <a:t>2.Replay </a:t>
            </a:r>
            <a:r>
              <a:rPr lang="en-IN" dirty="0" err="1"/>
              <a:t>attack:A</a:t>
            </a:r>
            <a:r>
              <a:rPr lang="en-IN" dirty="0"/>
              <a:t> user captures a sequence of events or some data units and resends them</a:t>
            </a:r>
          </a:p>
          <a:p>
            <a:pPr marL="0" indent="0">
              <a:buNone/>
            </a:pPr>
            <a:r>
              <a:rPr lang="en-IN" dirty="0"/>
              <a:t>3.Alteration of </a:t>
            </a:r>
            <a:r>
              <a:rPr lang="en-IN" dirty="0" err="1"/>
              <a:t>messages:Involves</a:t>
            </a:r>
            <a:r>
              <a:rPr lang="en-IN" dirty="0"/>
              <a:t> some changes to the original message</a:t>
            </a:r>
          </a:p>
          <a:p>
            <a:pPr marL="0" indent="0">
              <a:buNone/>
            </a:pPr>
            <a:r>
              <a:rPr lang="en-IN" dirty="0"/>
              <a:t>4.Denial Of </a:t>
            </a:r>
            <a:r>
              <a:rPr lang="en-IN" dirty="0" err="1"/>
              <a:t>Services:Attacks</a:t>
            </a:r>
            <a:r>
              <a:rPr lang="en-IN" dirty="0"/>
              <a:t> make an attempt to prevent legitimate users from accessing some </a:t>
            </a:r>
            <a:r>
              <a:rPr lang="en-IN" dirty="0" err="1"/>
              <a:t>services,which</a:t>
            </a:r>
            <a:r>
              <a:rPr lang="en-IN" dirty="0"/>
              <a:t> they are eligible for.</a:t>
            </a:r>
            <a:endParaRPr lang="en-IN"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4672"/>
          </a:xfrm>
        </p:spPr>
        <p:txBody>
          <a:bodyPr>
            <a:normAutofit fontScale="90000"/>
          </a:bodyPr>
          <a:lstStyle/>
          <a:p>
            <a:r>
              <a:rPr lang="en-US" dirty="0"/>
              <a:t>Classification of Active Attack</a:t>
            </a:r>
            <a:endParaRPr lang="en-IN" dirty="0"/>
          </a:p>
        </p:txBody>
      </p:sp>
      <p:pic>
        <p:nvPicPr>
          <p:cNvPr id="3074" name="Picture 2" descr="C:\Users\Administrator\Desktop\backup\IS\CS\Active Attack.png"/>
          <p:cNvPicPr>
            <a:picLocks noGrp="1" noChangeAspect="1" noChangeArrowheads="1"/>
          </p:cNvPicPr>
          <p:nvPr>
            <p:ph idx="1"/>
          </p:nvPr>
        </p:nvPicPr>
        <p:blipFill>
          <a:blip r:embed="Rb5a47ba848c04fe4"/>
          <a:srcRect/>
          <a:stretch>
            <a:fillRect/>
          </a:stretch>
        </p:blipFill>
        <p:spPr bwMode="auto">
          <a:xfrm>
            <a:off x="457200" y="2055832"/>
            <a:ext cx="8229600" cy="4148099"/>
          </a:xfrm>
          <a:prstGeom prst="rect">
            <a:avLst/>
          </a:prstGeom>
          <a:noFill/>
        </p:spPr>
      </p:pic>
      <p:sp>
        <p:nvSpPr>
          <p:cNvPr id="3" name="TextBox 2"/>
          <p:cNvSpPr txBox="1"/>
          <p:nvPr/>
        </p:nvSpPr>
        <p:spPr>
          <a:xfrm>
            <a:off x="683568" y="1628800"/>
            <a:ext cx="6552728" cy="738664"/>
          </a:xfrm>
          <a:prstGeom prst="rect">
            <a:avLst/>
          </a:prstGeom>
          <a:noFill/>
        </p:spPr>
        <p:txBody>
          <a:bodyPr wrap="square" rtlCol="0">
            <a:spAutoFit/>
          </a:bodyPr>
          <a:lstStyle/>
          <a:p>
            <a:r>
              <a:rPr lang="en-US" sz="2400" dirty="0">
                <a:solidFill>
                  <a:schemeClr val="accent4"/>
                </a:solidFill>
              </a:rPr>
              <a:t>Masquerade</a:t>
            </a:r>
            <a:r>
              <a:rPr lang="en-US" sz="2400" dirty="0"/>
              <a:t> :- </a:t>
            </a:r>
            <a:r>
              <a:rPr lang="en-US" sz="2400" i="1" dirty="0">
                <a:solidFill>
                  <a:schemeClr val="bg2">
                    <a:lumMod val="50000"/>
                  </a:schemeClr>
                </a:solidFill>
              </a:rPr>
              <a:t>Trying to pose as another entity</a:t>
            </a:r>
            <a:endParaRPr lang="en-US" sz="2400" dirty="0"/>
          </a:p>
          <a:p>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571504"/>
          </a:xfrm>
        </p:spPr>
        <p:txBody>
          <a:bodyPr>
            <a:normAutofit fontScale="90000"/>
          </a:bodyPr>
          <a:lstStyle/>
          <a:p>
            <a:r>
              <a:rPr lang="en-US" dirty="0"/>
              <a:t> </a:t>
            </a:r>
            <a:r>
              <a:rPr lang="en-US" dirty="0"/>
              <a:t>Practical </a:t>
            </a:r>
            <a:r>
              <a:rPr lang="en-US" dirty="0"/>
              <a:t>Side Of Attack</a:t>
            </a:r>
            <a:endParaRPr lang="en-IN" dirty="0"/>
          </a:p>
        </p:txBody>
      </p:sp>
      <p:pic>
        <p:nvPicPr>
          <p:cNvPr id="10242" name="Picture 2"/>
          <p:cNvPicPr>
            <a:picLocks noGrp="1" noChangeAspect="1" noChangeArrowheads="1"/>
          </p:cNvPicPr>
          <p:nvPr>
            <p:ph idx="1"/>
          </p:nvPr>
        </p:nvPicPr>
        <p:blipFill>
          <a:blip r:embed="Re25908bbcece45fd"/>
          <a:srcRect/>
          <a:stretch>
            <a:fillRect/>
          </a:stretch>
        </p:blipFill>
        <p:spPr bwMode="auto">
          <a:xfrm>
            <a:off x="714348" y="1795464"/>
            <a:ext cx="7643866" cy="3705238"/>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714380"/>
          </a:xfrm>
        </p:spPr>
        <p:txBody>
          <a:bodyPr>
            <a:normAutofit fontScale="90000"/>
          </a:bodyPr>
          <a:lstStyle/>
          <a:p>
            <a:r>
              <a:rPr lang="en-IN"/>
              <a:t>Assignment:1(Read and Write</a:t>
            </a:r>
            <a:r>
              <a:rPr lang="en-IN" dirty="0"/>
              <a:t>)</a:t>
            </a:r>
            <a:endParaRPr lang="en-IN" dirty="0"/>
          </a:p>
        </p:txBody>
      </p:sp>
      <p:sp>
        <p:nvSpPr>
          <p:cNvPr id="3" name="Content Placeholder 2"/>
          <p:cNvSpPr>
            <a:spLocks noGrp="1"/>
          </p:cNvSpPr>
          <p:nvPr>
            <p:ph idx="1"/>
          </p:nvPr>
        </p:nvSpPr>
        <p:spPr>
          <a:xfrm>
            <a:off x="457200" y="1214422"/>
            <a:ext cx="8229600" cy="5110178"/>
          </a:xfrm>
        </p:spPr>
        <p:txBody>
          <a:bodyPr/>
          <a:lstStyle/>
          <a:p>
            <a:r>
              <a:rPr lang="en-US" dirty="0"/>
              <a:t>Virus</a:t>
            </a:r>
          </a:p>
          <a:p>
            <a:r>
              <a:rPr lang="en-US" dirty="0"/>
              <a:t>Worms</a:t>
            </a:r>
          </a:p>
          <a:p>
            <a:r>
              <a:rPr lang="en-US" dirty="0"/>
              <a:t>Trojan </a:t>
            </a:r>
            <a:r>
              <a:rPr lang="en-US" dirty="0"/>
              <a:t>Horse</a:t>
            </a:r>
          </a:p>
          <a:p>
            <a:r>
              <a:rPr lang="en-US" dirty="0"/>
              <a:t>Phishing</a:t>
            </a:r>
          </a:p>
          <a:p>
            <a:r>
              <a:rPr lang="en-US" dirty="0"/>
              <a:t>S</a:t>
            </a:r>
            <a:r>
              <a:rPr lang="en-US" dirty="0"/>
              <a:t>niffing and Spoofing</a:t>
            </a:r>
            <a:endParaRPr lang="en-US" dirty="0"/>
          </a:p>
          <a:p>
            <a:r>
              <a:rPr lang="en-US" dirty="0"/>
              <a:t>Applets &amp; ActiveX Controls</a:t>
            </a:r>
          </a:p>
          <a:p>
            <a:r>
              <a:rPr lang="en-US" dirty="0"/>
              <a:t>Cookies</a:t>
            </a:r>
          </a:p>
          <a:p>
            <a:r>
              <a:rPr lang="en-US" dirty="0"/>
              <a:t>Java </a:t>
            </a:r>
            <a:r>
              <a:rPr lang="en-US" dirty="0" err="1"/>
              <a:t>Script,VB</a:t>
            </a:r>
            <a:r>
              <a:rPr lang="en-US" dirty="0"/>
              <a:t> Script, </a:t>
            </a:r>
            <a:r>
              <a:rPr lang="en-US" dirty="0"/>
              <a:t>Jscript</a:t>
            </a:r>
          </a:p>
          <a:p>
            <a:pPr marL="0" indent="0">
              <a:buNone/>
            </a:pPr>
            <a:endParaRPr lang="en-US" dirty="0"/>
          </a:p>
          <a:p>
            <a:pPr marL="0" indent="0">
              <a:buNone/>
            </a:pPr>
            <a:endParaRPr lang="en-IN" i="1"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928694"/>
          </a:xfrm>
        </p:spPr>
        <p:txBody>
          <a:bodyPr>
            <a:normAutofit/>
          </a:bodyPr>
          <a:lstStyle/>
          <a:p>
            <a:r>
              <a:rPr lang="en-US" dirty="0"/>
              <a:t>RSA Security</a:t>
            </a:r>
            <a:endParaRPr lang="en-IN" dirty="0"/>
          </a:p>
        </p:txBody>
      </p:sp>
      <p:sp>
        <p:nvSpPr>
          <p:cNvPr id="3" name="Content Placeholder 2"/>
          <p:cNvSpPr>
            <a:spLocks noGrp="1"/>
          </p:cNvSpPr>
          <p:nvPr>
            <p:ph idx="1"/>
          </p:nvPr>
        </p:nvSpPr>
        <p:spPr>
          <a:xfrm>
            <a:off x="500034" y="1571612"/>
            <a:ext cx="8229600" cy="4325112"/>
          </a:xfrm>
        </p:spPr>
        <p:txBody>
          <a:bodyPr/>
          <a:lstStyle/>
          <a:p>
            <a:r>
              <a:rPr lang="en-AU" dirty="0"/>
              <a:t>It uses prime number theory which make it difficult to find out the key by reverse engineering.</a:t>
            </a:r>
            <a:endParaRPr lang="en-AU"/>
          </a:p>
          <a:p>
            <a:pPr>
              <a:buNone/>
            </a:pPr>
            <a:endParaRPr lang="en-US"/>
          </a:p>
          <a:p>
            <a:r>
              <a:rPr lang="en-US" dirty="0"/>
              <a:t>Mathematical Research suggests that it would take more than 70 years to find P &amp; Q if N is a 100 digit number.</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4FBE-6D72-B21A-8A0D-BB882761E435}"/>
              </a:ext>
            </a:extLst>
          </p:cNvPr>
          <p:cNvSpPr>
            <a:spLocks noGrp="1"/>
          </p:cNvSpPr>
          <p:nvPr>
            <p:ph type="title"/>
          </p:nvPr>
        </p:nvSpPr>
        <p:spPr>
          <a:xfrm>
            <a:off x="249311" y="283464"/>
            <a:ext cx="8229600" cy="1066800"/>
          </a:xfrm>
        </p:spPr>
        <p:txBody>
          <a:bodyPr/>
          <a:lstStyle/>
          <a:p>
            <a:r>
              <a:rPr lang="en-US" dirty="0"/>
              <a:t>HASH FUNCTION:</a:t>
            </a:r>
            <a:endParaRPr lang="en-IN" dirty="0"/>
          </a:p>
        </p:txBody>
      </p:sp>
      <p:sp>
        <p:nvSpPr>
          <p:cNvPr id="3" name="Content Placeholder 2">
            <a:extLst>
              <a:ext uri="{FF2B5EF4-FFF2-40B4-BE49-F238E27FC236}">
                <a16:creationId xmlns:a16="http://schemas.microsoft.com/office/drawing/2014/main" id="{9AEEEC64-94A7-5C6D-B143-3FD1278F539D}"/>
              </a:ext>
            </a:extLst>
          </p:cNvPr>
          <p:cNvSpPr>
            <a:spLocks noGrp="1"/>
          </p:cNvSpPr>
          <p:nvPr>
            <p:ph idx="1"/>
          </p:nvPr>
        </p:nvSpPr>
        <p:spPr>
          <a:xfrm>
            <a:off x="249311" y="1350264"/>
            <a:ext cx="8437489" cy="5224272"/>
          </a:xfrm>
        </p:spPr>
        <p:txBody>
          <a:bodyPr/>
          <a:lstStyle/>
          <a:p>
            <a:r>
              <a:rPr lang="en-US" dirty="0"/>
              <a:t>A hash function H accepts a variable-length block of data as input and produces a fixed-size hash value </a:t>
            </a:r>
            <a:r>
              <a:rPr lang="en-IN" dirty="0"/>
              <a:t>h = H(M).</a:t>
            </a:r>
          </a:p>
          <a:p>
            <a:r>
              <a:rPr lang="en-US" dirty="0"/>
              <a:t>A “good” hash function has the property that the results of applying the function to a large set of inputs will produce outputs that are evenly distributed and apparently random.</a:t>
            </a:r>
          </a:p>
          <a:p>
            <a:r>
              <a:rPr lang="en-US" dirty="0"/>
              <a:t>The principal object of a hash function is data integrity. A change to any bit or bits in results, with high probability, in a change to the hash code.</a:t>
            </a:r>
            <a:endParaRPr lang="en-IN" dirty="0"/>
          </a:p>
        </p:txBody>
      </p:sp>
    </p:spTree>
    <p:extLst>
      <p:ext uri="{BB962C8B-B14F-4D97-AF65-F5344CB8AC3E}">
        <p14:creationId xmlns:p14="http://schemas.microsoft.com/office/powerpoint/2010/main" val="112732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F481-4F98-B4E4-1738-91CA6D949F92}"/>
              </a:ext>
            </a:extLst>
          </p:cNvPr>
          <p:cNvSpPr>
            <a:spLocks noGrp="1"/>
          </p:cNvSpPr>
          <p:nvPr>
            <p:ph type="title"/>
          </p:nvPr>
        </p:nvSpPr>
        <p:spPr>
          <a:xfrm>
            <a:off x="251520" y="620688"/>
            <a:ext cx="8435280" cy="1589112"/>
          </a:xfrm>
        </p:spPr>
        <p:txBody>
          <a:bodyPr>
            <a:normAutofit fontScale="90000"/>
          </a:bodyPr>
          <a:lstStyle/>
          <a:p>
            <a:r>
              <a:rPr lang="en-US" dirty="0"/>
              <a:t>The kind of hash function needed for security applications is referred to as a </a:t>
            </a:r>
            <a:r>
              <a:rPr lang="en-US" b="1" dirty="0">
                <a:solidFill>
                  <a:srgbClr val="FF0000"/>
                </a:solidFill>
              </a:rPr>
              <a:t>cryptographic hash function.</a:t>
            </a:r>
            <a:endParaRPr lang="en-IN" b="1" dirty="0">
              <a:solidFill>
                <a:srgbClr val="FF0000"/>
              </a:solidFill>
            </a:endParaRPr>
          </a:p>
        </p:txBody>
      </p:sp>
      <p:sp>
        <p:nvSpPr>
          <p:cNvPr id="3" name="Content Placeholder 2">
            <a:extLst>
              <a:ext uri="{FF2B5EF4-FFF2-40B4-BE49-F238E27FC236}">
                <a16:creationId xmlns:a16="http://schemas.microsoft.com/office/drawing/2014/main" id="{E4C8482D-12AF-08D1-F1C3-5347022BEAA5}"/>
              </a:ext>
            </a:extLst>
          </p:cNvPr>
          <p:cNvSpPr>
            <a:spLocks noGrp="1"/>
          </p:cNvSpPr>
          <p:nvPr>
            <p:ph idx="1"/>
          </p:nvPr>
        </p:nvSpPr>
        <p:spPr>
          <a:xfrm>
            <a:off x="251520" y="2348880"/>
            <a:ext cx="8435280" cy="4225656"/>
          </a:xfrm>
        </p:spPr>
        <p:txBody>
          <a:bodyPr>
            <a:normAutofit lnSpcReduction="10000"/>
          </a:bodyPr>
          <a:lstStyle/>
          <a:p>
            <a:r>
              <a:rPr lang="en-US" dirty="0"/>
              <a:t>Application:</a:t>
            </a:r>
            <a:r>
              <a:rPr lang="en-IN" dirty="0"/>
              <a:t> </a:t>
            </a:r>
          </a:p>
          <a:p>
            <a:r>
              <a:rPr lang="en-IN" dirty="0">
                <a:solidFill>
                  <a:srgbClr val="FF0000"/>
                </a:solidFill>
              </a:rPr>
              <a:t>1.Message Authentication</a:t>
            </a:r>
            <a:r>
              <a:rPr lang="en-IN" dirty="0"/>
              <a:t>:-</a:t>
            </a:r>
            <a:r>
              <a:rPr lang="en-US" dirty="0"/>
              <a:t> Message authentication is a mechanism or service used to verify the integrity of a message. Message authentication assures that data received are exactly as sent (i.e., contain no modification, insertion, deletion, or replay)</a:t>
            </a:r>
          </a:p>
          <a:p>
            <a:r>
              <a:rPr lang="en-US" dirty="0"/>
              <a:t>When a hash function is used to provide message authentication, the hash function value is often referred to as a message digest.</a:t>
            </a:r>
            <a:endParaRPr lang="en-IN" dirty="0"/>
          </a:p>
        </p:txBody>
      </p:sp>
    </p:spTree>
    <p:extLst>
      <p:ext uri="{BB962C8B-B14F-4D97-AF65-F5344CB8AC3E}">
        <p14:creationId xmlns:p14="http://schemas.microsoft.com/office/powerpoint/2010/main" val="51779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7155C0-8D3F-C127-995B-B095A0C86052}"/>
              </a:ext>
            </a:extLst>
          </p:cNvPr>
          <p:cNvPicPr>
            <a:picLocks noGrp="1" noChangeAspect="1"/>
          </p:cNvPicPr>
          <p:nvPr>
            <p:ph idx="1"/>
          </p:nvPr>
        </p:nvPicPr>
        <p:blipFill>
          <a:blip r:embed="R1913e6bf0e214455">
            <a:extLst>
              <a:ext uri="{28A0092B-C50C-407E-A947-70E740481C1C}">
                <a14:useLocalDpi xmlns:a14="http://schemas.microsoft.com/office/drawing/2010/main" val="0"/>
              </a:ext>
            </a:extLst>
          </a:blip>
          <a:stretch>
            <a:fillRect/>
          </a:stretch>
        </p:blipFill>
        <p:spPr>
          <a:xfrm>
            <a:off x="395536" y="380417"/>
            <a:ext cx="8064896" cy="6097166"/>
          </a:xfrm>
        </p:spPr>
      </p:pic>
    </p:spTree>
    <p:extLst>
      <p:ext uri="{BB962C8B-B14F-4D97-AF65-F5344CB8AC3E}">
        <p14:creationId xmlns:p14="http://schemas.microsoft.com/office/powerpoint/2010/main" val="196010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CD457-1898-7CF5-7785-66D27A8B0428}"/>
              </a:ext>
            </a:extLst>
          </p:cNvPr>
          <p:cNvSpPr>
            <a:spLocks noGrp="1"/>
          </p:cNvSpPr>
          <p:nvPr>
            <p:ph idx="1"/>
          </p:nvPr>
        </p:nvSpPr>
        <p:spPr>
          <a:xfrm>
            <a:off x="0" y="476672"/>
            <a:ext cx="9144000" cy="6097864"/>
          </a:xfrm>
        </p:spPr>
        <p:txBody>
          <a:bodyPr>
            <a:normAutofit lnSpcReduction="10000"/>
          </a:bodyPr>
          <a:lstStyle/>
          <a:p>
            <a:r>
              <a:rPr lang="en-US" dirty="0"/>
              <a:t>(A): . The message plus concatenated hash code is encrypted using symmetric encryption. . Because encryption is applied to the entire message plus hash code, confidentiality is also provided.</a:t>
            </a:r>
          </a:p>
          <a:p>
            <a:r>
              <a:rPr lang="en-US" dirty="0"/>
              <a:t>(B) . Only the hash code is encrypted, using symmetric encryption. This reduces the processing burden for those applications that do not require confidentiality</a:t>
            </a:r>
          </a:p>
          <a:p>
            <a:r>
              <a:rPr lang="en-US" dirty="0"/>
              <a:t>(C) It is possible to use a hash function but no encryption for message authentication. The technique assumes that the two communicating parties share a common secret value .</a:t>
            </a:r>
          </a:p>
          <a:p>
            <a:r>
              <a:rPr lang="en-US" dirty="0"/>
              <a:t>(D) . Confidentiality can be added to the approach of method (c) by encrypting the entire message plus the hash code.</a:t>
            </a:r>
            <a:endParaRPr lang="en-IN" dirty="0"/>
          </a:p>
        </p:txBody>
      </p:sp>
    </p:spTree>
    <p:extLst>
      <p:ext uri="{BB962C8B-B14F-4D97-AF65-F5344CB8AC3E}">
        <p14:creationId xmlns:p14="http://schemas.microsoft.com/office/powerpoint/2010/main" val="188670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325112"/>
          </a:xfrm>
        </p:spPr>
        <p:txBody>
          <a:bodyPr>
            <a:normAutofit fontScale="92500" lnSpcReduction="20000"/>
          </a:bodyPr>
          <a:lstStyle/>
          <a:p>
            <a:r>
              <a:rPr lang="en-US" dirty="0"/>
              <a:t>All cryptographic systems have been based on the elementary tools of substitution and permutation.</a:t>
            </a:r>
          </a:p>
          <a:p>
            <a:pPr marL="109728" indent="0">
              <a:buNone/>
            </a:pPr>
            <a:endParaRPr lang="en-US" dirty="0"/>
          </a:p>
          <a:p>
            <a:r>
              <a:rPr lang="en-US" dirty="0"/>
              <a:t>public-key algorithms are based on mathematical functions rather than on substitution and permutation. More important, public-key cryptography is asymmetric, involving the use of two separate keys.</a:t>
            </a:r>
          </a:p>
          <a:p>
            <a:endParaRPr lang="en-US" dirty="0"/>
          </a:p>
          <a:p>
            <a:r>
              <a:rPr lang="en-US" dirty="0"/>
              <a:t>The use of two keys has profound consequences in the areas of confidentiality, key distribution, and authentication</a:t>
            </a:r>
            <a:endParaRPr lang="en-US" b="1" u="sng" dirty="0"/>
          </a:p>
        </p:txBody>
      </p:sp>
    </p:spTree>
    <p:extLst>
      <p:ext uri="{BB962C8B-B14F-4D97-AF65-F5344CB8AC3E}">
        <p14:creationId xmlns:p14="http://schemas.microsoft.com/office/powerpoint/2010/main" val="3427068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85A62-2A69-B835-AE54-3EEAF5DE5763}"/>
              </a:ext>
            </a:extLst>
          </p:cNvPr>
          <p:cNvSpPr>
            <a:spLocks noGrp="1"/>
          </p:cNvSpPr>
          <p:nvPr>
            <p:ph idx="1"/>
          </p:nvPr>
        </p:nvSpPr>
        <p:spPr>
          <a:xfrm>
            <a:off x="107504" y="260648"/>
            <a:ext cx="8579296" cy="6313888"/>
          </a:xfrm>
        </p:spPr>
        <p:txBody>
          <a:bodyPr>
            <a:normAutofit lnSpcReduction="10000"/>
          </a:bodyPr>
          <a:lstStyle/>
          <a:p>
            <a:pPr marL="109728" indent="0">
              <a:buNone/>
            </a:pPr>
            <a:r>
              <a:rPr lang="en-US" dirty="0"/>
              <a:t> Message authentication is achieved using a message authentication code (MAC), also known as a keyed hash function.</a:t>
            </a:r>
          </a:p>
          <a:p>
            <a:pPr marL="109728" indent="0">
              <a:buNone/>
            </a:pPr>
            <a:r>
              <a:rPr lang="en-US" dirty="0"/>
              <a:t>MACs are used between two parties that share a secret key to authenticate information exchanged between those parties.</a:t>
            </a:r>
          </a:p>
          <a:p>
            <a:pPr marL="109728" indent="0">
              <a:buNone/>
            </a:pPr>
            <a:r>
              <a:rPr lang="en-IN" dirty="0">
                <a:solidFill>
                  <a:srgbClr val="FF0000"/>
                </a:solidFill>
              </a:rPr>
              <a:t>2.Digital Signatures:</a:t>
            </a:r>
            <a:r>
              <a:rPr lang="en-US" dirty="0"/>
              <a:t> the hash value of a message is encrypted with a user’s private key.</a:t>
            </a:r>
          </a:p>
          <a:p>
            <a:pPr marL="109728" indent="0">
              <a:buNone/>
            </a:pPr>
            <a:r>
              <a:rPr lang="en-US" dirty="0">
                <a:solidFill>
                  <a:srgbClr val="FF0000"/>
                </a:solidFill>
              </a:rPr>
              <a:t>(A)</a:t>
            </a:r>
            <a:r>
              <a:rPr lang="en-US" dirty="0"/>
              <a:t> The hash code is encrypted, using public-key encryption with the sender’s private key.</a:t>
            </a:r>
            <a:r>
              <a:rPr lang="en-IN" dirty="0"/>
              <a:t> this provides authentication.</a:t>
            </a:r>
          </a:p>
          <a:p>
            <a:pPr marL="109728" indent="0">
              <a:buNone/>
            </a:pPr>
            <a:r>
              <a:rPr lang="en-IN" dirty="0">
                <a:solidFill>
                  <a:srgbClr val="FF0000"/>
                </a:solidFill>
              </a:rPr>
              <a:t>(B)</a:t>
            </a:r>
            <a:r>
              <a:rPr lang="en-US" dirty="0"/>
              <a:t> If confidentiality as well as a digital signature is desired, then the message plus the private-key-encrypted hash code can be encrypted using a symmetric key.</a:t>
            </a:r>
            <a:endParaRPr lang="en-IN" dirty="0">
              <a:solidFill>
                <a:srgbClr val="FF0000"/>
              </a:solidFill>
            </a:endParaRPr>
          </a:p>
        </p:txBody>
      </p:sp>
    </p:spTree>
    <p:extLst>
      <p:ext uri="{BB962C8B-B14F-4D97-AF65-F5344CB8AC3E}">
        <p14:creationId xmlns:p14="http://schemas.microsoft.com/office/powerpoint/2010/main" val="190849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4015B-F72E-4141-EC89-A3A8DE12FF83}"/>
              </a:ext>
            </a:extLst>
          </p:cNvPr>
          <p:cNvSpPr>
            <a:spLocks noGrp="1"/>
          </p:cNvSpPr>
          <p:nvPr>
            <p:ph idx="1"/>
          </p:nvPr>
        </p:nvSpPr>
        <p:spPr>
          <a:xfrm>
            <a:off x="323528" y="332656"/>
            <a:ext cx="8363272" cy="6241880"/>
          </a:xfrm>
        </p:spPr>
        <p:txBody>
          <a:bodyPr/>
          <a:lstStyle/>
          <a:p>
            <a:r>
              <a:rPr lang="en-US" dirty="0"/>
              <a:t>3.</a:t>
            </a:r>
            <a:r>
              <a:rPr lang="en-IN" dirty="0"/>
              <a:t> </a:t>
            </a:r>
            <a:r>
              <a:rPr lang="en-IN" dirty="0">
                <a:solidFill>
                  <a:srgbClr val="C00000"/>
                </a:solidFill>
              </a:rPr>
              <a:t>Other Applications:</a:t>
            </a:r>
            <a:r>
              <a:rPr lang="en-US" dirty="0"/>
              <a:t> used to create a one-way password file</a:t>
            </a:r>
          </a:p>
          <a:p>
            <a:r>
              <a:rPr lang="en-US" dirty="0"/>
              <a:t>used for intrusion detection and virus detection.</a:t>
            </a:r>
          </a:p>
          <a:p>
            <a:r>
              <a:rPr lang="en-US" dirty="0"/>
              <a:t>used to construct a pseudorandom function (PRF) or a pseudorandom number generator (PRNG).</a:t>
            </a:r>
            <a:endParaRPr lang="en-IN" dirty="0">
              <a:solidFill>
                <a:srgbClr val="C00000"/>
              </a:solidFill>
            </a:endParaRPr>
          </a:p>
        </p:txBody>
      </p:sp>
    </p:spTree>
    <p:extLst>
      <p:ext uri="{BB962C8B-B14F-4D97-AF65-F5344CB8AC3E}">
        <p14:creationId xmlns:p14="http://schemas.microsoft.com/office/powerpoint/2010/main" val="128080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510A-0F6E-BBAE-19A1-81D384580881}"/>
              </a:ext>
            </a:extLst>
          </p:cNvPr>
          <p:cNvSpPr>
            <a:spLocks noGrp="1"/>
          </p:cNvSpPr>
          <p:nvPr>
            <p:ph type="title"/>
          </p:nvPr>
        </p:nvSpPr>
        <p:spPr>
          <a:xfrm>
            <a:off x="179512" y="222154"/>
            <a:ext cx="8373616" cy="1260008"/>
          </a:xfrm>
        </p:spPr>
        <p:txBody>
          <a:bodyPr/>
          <a:lstStyle/>
          <a:p>
            <a:r>
              <a:rPr lang="en-US" dirty="0"/>
              <a:t>Simple Hash Functions:</a:t>
            </a:r>
            <a:endParaRPr lang="en-IN" dirty="0"/>
          </a:p>
        </p:txBody>
      </p:sp>
      <p:sp>
        <p:nvSpPr>
          <p:cNvPr id="3" name="Content Placeholder 2">
            <a:extLst>
              <a:ext uri="{FF2B5EF4-FFF2-40B4-BE49-F238E27FC236}">
                <a16:creationId xmlns:a16="http://schemas.microsoft.com/office/drawing/2014/main" id="{94BEBCC8-D863-F6B8-3322-5758978C0E3B}"/>
              </a:ext>
            </a:extLst>
          </p:cNvPr>
          <p:cNvSpPr>
            <a:spLocks noGrp="1"/>
          </p:cNvSpPr>
          <p:nvPr>
            <p:ph idx="1"/>
          </p:nvPr>
        </p:nvSpPr>
        <p:spPr>
          <a:xfrm>
            <a:off x="179512" y="1268760"/>
            <a:ext cx="8507288" cy="5305776"/>
          </a:xfrm>
        </p:spPr>
        <p:txBody>
          <a:bodyPr>
            <a:normAutofit fontScale="92500" lnSpcReduction="20000"/>
          </a:bodyPr>
          <a:lstStyle/>
          <a:p>
            <a:pPr marL="109728" indent="0">
              <a:buNone/>
            </a:pPr>
            <a:r>
              <a:rPr lang="en-US" dirty="0"/>
              <a:t>1.One of the simplest hash functions is the bit-by-bit exclusive-OR (XOR) of every block. </a:t>
            </a:r>
          </a:p>
          <a:p>
            <a:r>
              <a:rPr lang="en-US" dirty="0"/>
              <a:t>This can be expressed as </a:t>
            </a:r>
          </a:p>
          <a:p>
            <a:r>
              <a:rPr lang="en-IN" dirty="0"/>
              <a:t>                        Ci = bi1 XOR bi2 XOR………XOR </a:t>
            </a:r>
            <a:r>
              <a:rPr lang="en-IN" dirty="0" err="1"/>
              <a:t>bim</a:t>
            </a:r>
            <a:r>
              <a:rPr lang="en-US" dirty="0"/>
              <a:t>     </a:t>
            </a:r>
          </a:p>
          <a:p>
            <a:r>
              <a:rPr lang="en-US" dirty="0"/>
              <a:t>where Ci = </a:t>
            </a:r>
            <a:r>
              <a:rPr lang="en-US" dirty="0" err="1"/>
              <a:t>i</a:t>
            </a:r>
            <a:r>
              <a:rPr lang="en-US" dirty="0"/>
              <a:t> </a:t>
            </a:r>
            <a:r>
              <a:rPr lang="en-US" dirty="0" err="1"/>
              <a:t>th</a:t>
            </a:r>
            <a:r>
              <a:rPr lang="en-US" dirty="0"/>
              <a:t> bit of the hash code, 1 … </a:t>
            </a:r>
            <a:r>
              <a:rPr lang="en-US" dirty="0" err="1"/>
              <a:t>i</a:t>
            </a:r>
            <a:r>
              <a:rPr lang="en-US" dirty="0"/>
              <a:t> … n</a:t>
            </a:r>
          </a:p>
          <a:p>
            <a:r>
              <a:rPr lang="en-IN" dirty="0"/>
              <a:t>m = </a:t>
            </a:r>
            <a:r>
              <a:rPr lang="en-US" dirty="0"/>
              <a:t>number of n-bit blocks in the input </a:t>
            </a:r>
          </a:p>
          <a:p>
            <a:r>
              <a:rPr lang="en-IN" dirty="0" err="1"/>
              <a:t>bij</a:t>
            </a:r>
            <a:r>
              <a:rPr lang="en-IN" dirty="0"/>
              <a:t> = </a:t>
            </a:r>
            <a:r>
              <a:rPr lang="en-US" dirty="0" err="1"/>
              <a:t>ith</a:t>
            </a:r>
            <a:r>
              <a:rPr lang="en-US" dirty="0"/>
              <a:t> bit in the </a:t>
            </a:r>
            <a:r>
              <a:rPr lang="en-US" dirty="0" err="1"/>
              <a:t>jth</a:t>
            </a:r>
            <a:r>
              <a:rPr lang="en-US" dirty="0"/>
              <a:t> block</a:t>
            </a:r>
          </a:p>
          <a:p>
            <a:pPr marL="109728" indent="0">
              <a:buNone/>
            </a:pPr>
            <a:r>
              <a:rPr lang="en-US" dirty="0"/>
              <a:t>2. A simple way to improve matters is to perform a one-bit circular shift, or rotation, on the hash value after each block is processed. </a:t>
            </a:r>
          </a:p>
          <a:p>
            <a:pPr marL="109728" indent="0">
              <a:buNone/>
            </a:pPr>
            <a:r>
              <a:rPr lang="en-US" dirty="0"/>
              <a:t> (1) Initially set the -bit hash value to zero. </a:t>
            </a:r>
          </a:p>
          <a:p>
            <a:pPr marL="109728" indent="0">
              <a:buNone/>
            </a:pPr>
            <a:r>
              <a:rPr lang="en-US" dirty="0"/>
              <a:t> (2)Process each successive -bit block of data as follows:      a. Rotate the current hash value to the left by one bit.</a:t>
            </a:r>
          </a:p>
          <a:p>
            <a:pPr marL="109728" indent="0">
              <a:buNone/>
            </a:pPr>
            <a:r>
              <a:rPr lang="en-US" dirty="0"/>
              <a:t> b. XOR the block into the hash value</a:t>
            </a:r>
            <a:endParaRPr lang="en-IN" dirty="0"/>
          </a:p>
        </p:txBody>
      </p:sp>
    </p:spTree>
    <p:extLst>
      <p:ext uri="{BB962C8B-B14F-4D97-AF65-F5344CB8AC3E}">
        <p14:creationId xmlns:p14="http://schemas.microsoft.com/office/powerpoint/2010/main" val="1957274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0E78-2967-0F6F-E105-43AD9A365F21}"/>
              </a:ext>
            </a:extLst>
          </p:cNvPr>
          <p:cNvSpPr>
            <a:spLocks noGrp="1"/>
          </p:cNvSpPr>
          <p:nvPr>
            <p:ph type="title"/>
          </p:nvPr>
        </p:nvSpPr>
        <p:spPr>
          <a:xfrm>
            <a:off x="323528" y="404664"/>
            <a:ext cx="8229600" cy="1066800"/>
          </a:xfrm>
        </p:spPr>
        <p:txBody>
          <a:bodyPr/>
          <a:lstStyle/>
          <a:p>
            <a:r>
              <a:rPr lang="en-US" dirty="0"/>
              <a:t>Requirements and security:</a:t>
            </a:r>
            <a:endParaRPr lang="en-IN" dirty="0"/>
          </a:p>
        </p:txBody>
      </p:sp>
      <p:sp>
        <p:nvSpPr>
          <p:cNvPr id="3" name="Content Placeholder 2">
            <a:extLst>
              <a:ext uri="{FF2B5EF4-FFF2-40B4-BE49-F238E27FC236}">
                <a16:creationId xmlns:a16="http://schemas.microsoft.com/office/drawing/2014/main" id="{2331F2BD-A215-2893-15AF-EC75457EE7C5}"/>
              </a:ext>
            </a:extLst>
          </p:cNvPr>
          <p:cNvSpPr>
            <a:spLocks noGrp="1"/>
          </p:cNvSpPr>
          <p:nvPr>
            <p:ph idx="1"/>
          </p:nvPr>
        </p:nvSpPr>
        <p:spPr>
          <a:xfrm>
            <a:off x="323528" y="1471464"/>
            <a:ext cx="8363272" cy="4698472"/>
          </a:xfrm>
        </p:spPr>
        <p:txBody>
          <a:bodyPr/>
          <a:lstStyle/>
          <a:p>
            <a:pPr marL="109728" indent="0">
              <a:buNone/>
            </a:pPr>
            <a:r>
              <a:rPr lang="en-US" dirty="0"/>
              <a:t>1.For a hash value , </a:t>
            </a:r>
          </a:p>
          <a:p>
            <a:pPr marL="109728" indent="0">
              <a:buNone/>
            </a:pPr>
            <a:r>
              <a:rPr lang="en-US" dirty="0"/>
              <a:t> h=H(x)</a:t>
            </a:r>
          </a:p>
          <a:p>
            <a:pPr marL="109728" indent="0">
              <a:buNone/>
            </a:pPr>
            <a:r>
              <a:rPr lang="en-US" dirty="0"/>
              <a:t>Here, x is the </a:t>
            </a:r>
            <a:r>
              <a:rPr lang="en-US" dirty="0">
                <a:solidFill>
                  <a:srgbClr val="FF0000"/>
                </a:solidFill>
              </a:rPr>
              <a:t>preimage</a:t>
            </a:r>
            <a:r>
              <a:rPr lang="en-US" dirty="0"/>
              <a:t> of h, </a:t>
            </a:r>
          </a:p>
          <a:p>
            <a:pPr marL="109728" indent="0">
              <a:buNone/>
            </a:pPr>
            <a:r>
              <a:rPr lang="en-US" dirty="0"/>
              <a:t>x is a data block whose hash function is h.</a:t>
            </a:r>
          </a:p>
          <a:p>
            <a:pPr marL="109728" indent="0">
              <a:buNone/>
            </a:pPr>
            <a:r>
              <a:rPr lang="en-US" dirty="0"/>
              <a:t>2.H is a many-to-one mapping.so for given value h there will be many preimages.</a:t>
            </a:r>
          </a:p>
          <a:p>
            <a:pPr marL="109728" indent="0">
              <a:buNone/>
            </a:pPr>
            <a:r>
              <a:rPr lang="en-US" dirty="0"/>
              <a:t>3.A collision occur if x!=y and H(x)=H(y)</a:t>
            </a:r>
            <a:endParaRPr lang="en-IN" dirty="0"/>
          </a:p>
        </p:txBody>
      </p:sp>
    </p:spTree>
    <p:extLst>
      <p:ext uri="{BB962C8B-B14F-4D97-AF65-F5344CB8AC3E}">
        <p14:creationId xmlns:p14="http://schemas.microsoft.com/office/powerpoint/2010/main" val="26394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0423-E9E0-A894-9137-2AE8F034334D}"/>
              </a:ext>
            </a:extLst>
          </p:cNvPr>
          <p:cNvSpPr>
            <a:spLocks noGrp="1"/>
          </p:cNvSpPr>
          <p:nvPr>
            <p:ph type="title"/>
          </p:nvPr>
        </p:nvSpPr>
        <p:spPr>
          <a:xfrm>
            <a:off x="318356" y="289555"/>
            <a:ext cx="8229600" cy="1066800"/>
          </a:xfrm>
        </p:spPr>
        <p:txBody>
          <a:bodyPr>
            <a:normAutofit/>
          </a:bodyPr>
          <a:lstStyle/>
          <a:p>
            <a:r>
              <a:rPr lang="en-US" sz="2400" dirty="0">
                <a:solidFill>
                  <a:srgbClr val="FF0000"/>
                </a:solidFill>
              </a:rPr>
              <a:t>Security Requirements for Cryptographic Hash Functions:</a:t>
            </a:r>
            <a:endParaRPr lang="en-IN" sz="2400" dirty="0">
              <a:solidFill>
                <a:srgbClr val="FF0000"/>
              </a:solidFill>
            </a:endParaRPr>
          </a:p>
        </p:txBody>
      </p:sp>
      <p:pic>
        <p:nvPicPr>
          <p:cNvPr id="5" name="Content Placeholder 4">
            <a:extLst>
              <a:ext uri="{FF2B5EF4-FFF2-40B4-BE49-F238E27FC236}">
                <a16:creationId xmlns:a16="http://schemas.microsoft.com/office/drawing/2014/main" id="{B6D3158D-360D-4102-66C8-7A218124CCE3}"/>
              </a:ext>
            </a:extLst>
          </p:cNvPr>
          <p:cNvPicPr>
            <a:picLocks noGrp="1" noChangeAspect="1"/>
          </p:cNvPicPr>
          <p:nvPr>
            <p:ph idx="1"/>
          </p:nvPr>
        </p:nvPicPr>
        <p:blipFill>
          <a:blip r:embed="R3e567529e6e04b11">
            <a:extLst>
              <a:ext uri="{28A0092B-C50C-407E-A947-70E740481C1C}">
                <a14:useLocalDpi xmlns:a14="http://schemas.microsoft.com/office/drawing/2010/main" val="0"/>
              </a:ext>
            </a:extLst>
          </a:blip>
          <a:stretch>
            <a:fillRect/>
          </a:stretch>
        </p:blipFill>
        <p:spPr>
          <a:xfrm>
            <a:off x="180244" y="1358769"/>
            <a:ext cx="8367712" cy="4989635"/>
          </a:xfrm>
        </p:spPr>
      </p:pic>
    </p:spTree>
    <p:extLst>
      <p:ext uri="{BB962C8B-B14F-4D97-AF65-F5344CB8AC3E}">
        <p14:creationId xmlns:p14="http://schemas.microsoft.com/office/powerpoint/2010/main" val="386494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06B0B7-B0D2-1CED-3AF6-640B9B9BD381}"/>
              </a:ext>
            </a:extLst>
          </p:cNvPr>
          <p:cNvSpPr>
            <a:spLocks noGrp="1"/>
          </p:cNvSpPr>
          <p:nvPr>
            <p:ph idx="1"/>
          </p:nvPr>
        </p:nvSpPr>
        <p:spPr>
          <a:xfrm>
            <a:off x="323528" y="764704"/>
            <a:ext cx="8363272" cy="5809832"/>
          </a:xfrm>
        </p:spPr>
        <p:txBody>
          <a:bodyPr/>
          <a:lstStyle/>
          <a:p>
            <a:r>
              <a:rPr lang="en-US" b="1" dirty="0"/>
              <a:t>Second Preimage Resistant (Weak Collision Resistance):</a:t>
            </a:r>
            <a:r>
              <a:rPr lang="en-US" dirty="0"/>
              <a:t>It means if someone already gives you a message and its hash, you should not able to find a different message which gives same hash value.(</a:t>
            </a:r>
            <a:r>
              <a:rPr lang="en-US" b="1" dirty="0"/>
              <a:t>one message is fixed</a:t>
            </a:r>
            <a:r>
              <a:rPr lang="en-US" dirty="0"/>
              <a:t> (the attacker doesn’t get to choose it).</a:t>
            </a:r>
          </a:p>
          <a:p>
            <a:r>
              <a:rPr lang="en-IN" b="1" dirty="0"/>
              <a:t>Collision Resistant (Strong Collision Resistance):</a:t>
            </a:r>
            <a:r>
              <a:rPr lang="en-US" dirty="0"/>
              <a:t>the attacker is free to pick </a:t>
            </a:r>
            <a:r>
              <a:rPr lang="en-US" b="1" dirty="0"/>
              <a:t>both messages</a:t>
            </a:r>
            <a:r>
              <a:rPr lang="en-US" dirty="0"/>
              <a:t>. It should be infeasible to find </a:t>
            </a:r>
            <a:r>
              <a:rPr lang="en-US" i="1" dirty="0"/>
              <a:t>any</a:t>
            </a:r>
            <a:r>
              <a:rPr lang="en-US" dirty="0"/>
              <a:t> two distinct inputs x and y such that H(x)=H(y)</a:t>
            </a:r>
            <a:endParaRPr lang="en-IN" b="1" dirty="0"/>
          </a:p>
        </p:txBody>
      </p:sp>
    </p:spTree>
    <p:extLst>
      <p:ext uri="{BB962C8B-B14F-4D97-AF65-F5344CB8AC3E}">
        <p14:creationId xmlns:p14="http://schemas.microsoft.com/office/powerpoint/2010/main" val="553473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633E-A09F-6BF4-CC20-C654817E8EE2}"/>
              </a:ext>
            </a:extLst>
          </p:cNvPr>
          <p:cNvSpPr>
            <a:spLocks noGrp="1"/>
          </p:cNvSpPr>
          <p:nvPr>
            <p:ph type="title"/>
          </p:nvPr>
        </p:nvSpPr>
        <p:spPr>
          <a:xfrm>
            <a:off x="611560" y="476672"/>
            <a:ext cx="8229600" cy="1066800"/>
          </a:xfrm>
        </p:spPr>
        <p:txBody>
          <a:bodyPr/>
          <a:lstStyle/>
          <a:p>
            <a:r>
              <a:rPr lang="en-US" dirty="0"/>
              <a:t>Secure Hash </a:t>
            </a:r>
            <a:r>
              <a:rPr lang="en-US" dirty="0" err="1"/>
              <a:t>Algorithem</a:t>
            </a:r>
            <a:r>
              <a:rPr lang="en-US" dirty="0"/>
              <a:t>(SHA):</a:t>
            </a:r>
            <a:endParaRPr lang="en-IN" dirty="0"/>
          </a:p>
        </p:txBody>
      </p:sp>
      <p:sp>
        <p:nvSpPr>
          <p:cNvPr id="3" name="Content Placeholder 2">
            <a:extLst>
              <a:ext uri="{FF2B5EF4-FFF2-40B4-BE49-F238E27FC236}">
                <a16:creationId xmlns:a16="http://schemas.microsoft.com/office/drawing/2014/main" id="{70718409-FC88-1295-963B-AA8B42433849}"/>
              </a:ext>
            </a:extLst>
          </p:cNvPr>
          <p:cNvSpPr>
            <a:spLocks noGrp="1"/>
          </p:cNvSpPr>
          <p:nvPr>
            <p:ph idx="1"/>
          </p:nvPr>
        </p:nvSpPr>
        <p:spPr>
          <a:xfrm>
            <a:off x="457200" y="1529792"/>
            <a:ext cx="8229600" cy="4325112"/>
          </a:xfrm>
        </p:spPr>
        <p:txBody>
          <a:bodyPr>
            <a:normAutofit fontScale="92500" lnSpcReduction="10000"/>
          </a:bodyPr>
          <a:lstStyle/>
          <a:p>
            <a:pPr marL="109728" indent="0">
              <a:buNone/>
            </a:pPr>
            <a:r>
              <a:rPr lang="en-US" dirty="0"/>
              <a:t>1.SHA was developed by the National Institute of Standards and Technology (NIST).</a:t>
            </a:r>
          </a:p>
          <a:p>
            <a:pPr marL="109728" indent="0">
              <a:buNone/>
            </a:pPr>
            <a:r>
              <a:rPr lang="en-US" dirty="0"/>
              <a:t>2.When weaknesses were discovered in SHA, now known as SHA-0.</a:t>
            </a:r>
          </a:p>
          <a:p>
            <a:pPr marL="109728" indent="0">
              <a:buNone/>
            </a:pPr>
            <a:r>
              <a:rPr lang="en-US" dirty="0"/>
              <a:t>3.Revised version was issued as FIPS 180-1 in 1995 and is referred to as SHA-1. SHA-1 produces a hash value of 160 bits. </a:t>
            </a:r>
          </a:p>
          <a:p>
            <a:pPr marL="109728" indent="0">
              <a:buNone/>
            </a:pPr>
            <a:r>
              <a:rPr lang="en-US" dirty="0"/>
              <a:t>4. SHA, with hash value lengths of 256, 384, and 512 bits, known as SHA-256, SHA-384, and SHA-512, respectively. Collectively, these hash algorithms are known as SHA-2.</a:t>
            </a:r>
            <a:endParaRPr lang="en-IN" dirty="0"/>
          </a:p>
        </p:txBody>
      </p:sp>
    </p:spTree>
    <p:extLst>
      <p:ext uri="{BB962C8B-B14F-4D97-AF65-F5344CB8AC3E}">
        <p14:creationId xmlns:p14="http://schemas.microsoft.com/office/powerpoint/2010/main" val="119164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6DA7-A7F2-8138-C31D-A1D8CBEA748A}"/>
              </a:ext>
            </a:extLst>
          </p:cNvPr>
          <p:cNvSpPr>
            <a:spLocks noGrp="1"/>
          </p:cNvSpPr>
          <p:nvPr>
            <p:ph type="title"/>
          </p:nvPr>
        </p:nvSpPr>
        <p:spPr>
          <a:xfrm>
            <a:off x="457200" y="283464"/>
            <a:ext cx="8229600" cy="1066800"/>
          </a:xfrm>
        </p:spPr>
        <p:txBody>
          <a:bodyPr/>
          <a:lstStyle/>
          <a:p>
            <a:r>
              <a:rPr lang="en-IN" dirty="0"/>
              <a:t>SHA-512 Logic:</a:t>
            </a:r>
          </a:p>
        </p:txBody>
      </p:sp>
      <p:sp>
        <p:nvSpPr>
          <p:cNvPr id="3" name="Content Placeholder 2">
            <a:extLst>
              <a:ext uri="{FF2B5EF4-FFF2-40B4-BE49-F238E27FC236}">
                <a16:creationId xmlns:a16="http://schemas.microsoft.com/office/drawing/2014/main" id="{9A8718C3-BB81-7F6C-22BC-0E0830FE077C}"/>
              </a:ext>
            </a:extLst>
          </p:cNvPr>
          <p:cNvSpPr>
            <a:spLocks noGrp="1"/>
          </p:cNvSpPr>
          <p:nvPr>
            <p:ph idx="1"/>
          </p:nvPr>
        </p:nvSpPr>
        <p:spPr>
          <a:xfrm>
            <a:off x="323528" y="1196752"/>
            <a:ext cx="8363272" cy="5377784"/>
          </a:xfrm>
        </p:spPr>
        <p:txBody>
          <a:bodyPr/>
          <a:lstStyle/>
          <a:p>
            <a:r>
              <a:rPr lang="en-US" dirty="0"/>
              <a:t>The algorithm takes as input a message with a maximum length of less than 2^128bits and produces as output a 512-bit message digest.</a:t>
            </a:r>
          </a:p>
          <a:p>
            <a:r>
              <a:rPr lang="en-US" dirty="0"/>
              <a:t>The input is processed in 1024-bit blocks</a:t>
            </a:r>
            <a:endParaRPr lang="en-IN" dirty="0"/>
          </a:p>
        </p:txBody>
      </p:sp>
    </p:spTree>
    <p:extLst>
      <p:ext uri="{BB962C8B-B14F-4D97-AF65-F5344CB8AC3E}">
        <p14:creationId xmlns:p14="http://schemas.microsoft.com/office/powerpoint/2010/main" val="416822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9CA72F-FD31-BF93-456C-F3BCB61960A0}"/>
              </a:ext>
            </a:extLst>
          </p:cNvPr>
          <p:cNvPicPr>
            <a:picLocks noGrp="1" noChangeAspect="1"/>
          </p:cNvPicPr>
          <p:nvPr>
            <p:ph idx="1"/>
          </p:nvPr>
        </p:nvPicPr>
        <p:blipFill>
          <a:blip r:embed="Re27e8f8a5860475e">
            <a:extLst>
              <a:ext uri="{28A0092B-C50C-407E-A947-70E740481C1C}">
                <a14:useLocalDpi xmlns:a14="http://schemas.microsoft.com/office/drawing/2010/main" val="0"/>
              </a:ext>
            </a:extLst>
          </a:blip>
          <a:stretch>
            <a:fillRect/>
          </a:stretch>
        </p:blipFill>
        <p:spPr>
          <a:xfrm>
            <a:off x="1158707" y="692150"/>
            <a:ext cx="6837699" cy="5881688"/>
          </a:xfrm>
        </p:spPr>
      </p:pic>
    </p:spTree>
    <p:extLst>
      <p:ext uri="{BB962C8B-B14F-4D97-AF65-F5344CB8AC3E}">
        <p14:creationId xmlns:p14="http://schemas.microsoft.com/office/powerpoint/2010/main" val="1597079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691A4-0936-ECA3-F52D-213E72E87723}"/>
              </a:ext>
            </a:extLst>
          </p:cNvPr>
          <p:cNvSpPr>
            <a:spLocks noGrp="1"/>
          </p:cNvSpPr>
          <p:nvPr>
            <p:ph idx="1"/>
          </p:nvPr>
        </p:nvSpPr>
        <p:spPr>
          <a:xfrm>
            <a:off x="457200" y="620688"/>
            <a:ext cx="8507288" cy="5976664"/>
          </a:xfrm>
        </p:spPr>
        <p:txBody>
          <a:bodyPr>
            <a:normAutofit lnSpcReduction="10000"/>
          </a:bodyPr>
          <a:lstStyle/>
          <a:p>
            <a:pPr marL="109728" indent="0">
              <a:buNone/>
            </a:pPr>
            <a:r>
              <a:rPr lang="en-US" sz="4000" b="1" dirty="0">
                <a:solidFill>
                  <a:srgbClr val="C00000"/>
                </a:solidFill>
              </a:rPr>
              <a:t>Step 1:</a:t>
            </a:r>
            <a:r>
              <a:rPr lang="en-US" dirty="0"/>
              <a:t>Append padding bits: message is padded so length becomes a multiple of 1024 bits.</a:t>
            </a:r>
          </a:p>
          <a:p>
            <a:pPr marL="109728" indent="0">
              <a:buNone/>
            </a:pPr>
            <a:r>
              <a:rPr lang="en-US" dirty="0"/>
              <a:t>    append a single 1 bit, append enough 0s, </a:t>
            </a:r>
          </a:p>
          <a:p>
            <a:pPr marL="109728" indent="0">
              <a:buNone/>
            </a:pPr>
            <a:r>
              <a:rPr lang="en-US" sz="4000" b="1" dirty="0">
                <a:solidFill>
                  <a:srgbClr val="C00000"/>
                </a:solidFill>
              </a:rPr>
              <a:t>Step 2:</a:t>
            </a:r>
            <a:r>
              <a:rPr lang="en-US" sz="4000" dirty="0"/>
              <a:t> </a:t>
            </a:r>
            <a:r>
              <a:rPr lang="en-US" dirty="0"/>
              <a:t>Append length. append the 128 bit binary representation of L(message length before padding).</a:t>
            </a:r>
          </a:p>
          <a:p>
            <a:pPr marL="109728" indent="0">
              <a:buNone/>
            </a:pPr>
            <a:r>
              <a:rPr lang="en-US" sz="4000" b="1" dirty="0">
                <a:solidFill>
                  <a:srgbClr val="C00000"/>
                </a:solidFill>
              </a:rPr>
              <a:t>Step 3:</a:t>
            </a:r>
            <a:r>
              <a:rPr lang="en-US" dirty="0"/>
              <a:t>Initialize hash buffer. A 512-bit buffer is used to hold intermediate and final results of the hash function. The buffer can be represented as eight 64-bit registers (a, b, c, d, e, f, g, h). These words were obtained by taking the first sixty-four bits of the fractional parts of the square roots of the first eight prime numbers.</a:t>
            </a:r>
          </a:p>
          <a:p>
            <a:pPr marL="109728" indent="0">
              <a:buNone/>
            </a:pPr>
            <a:endParaRPr lang="en-IN" dirty="0"/>
          </a:p>
        </p:txBody>
      </p:sp>
    </p:spTree>
    <p:extLst>
      <p:ext uri="{BB962C8B-B14F-4D97-AF65-F5344CB8AC3E}">
        <p14:creationId xmlns:p14="http://schemas.microsoft.com/office/powerpoint/2010/main" val="347849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BFA6-CA8C-B22B-8ACB-CC3E20CD53D4}"/>
              </a:ext>
            </a:extLst>
          </p:cNvPr>
          <p:cNvSpPr>
            <a:spLocks noGrp="1"/>
          </p:cNvSpPr>
          <p:nvPr>
            <p:ph type="title"/>
          </p:nvPr>
        </p:nvSpPr>
        <p:spPr/>
        <p:txBody>
          <a:bodyPr/>
          <a:lstStyle/>
          <a:p>
            <a:r>
              <a:rPr lang="en-IN" dirty="0"/>
              <a:t>Public-Key Cryptosystems:</a:t>
            </a:r>
          </a:p>
        </p:txBody>
      </p:sp>
      <p:sp>
        <p:nvSpPr>
          <p:cNvPr id="3" name="Content Placeholder 2">
            <a:extLst>
              <a:ext uri="{FF2B5EF4-FFF2-40B4-BE49-F238E27FC236}">
                <a16:creationId xmlns:a16="http://schemas.microsoft.com/office/drawing/2014/main" id="{08890762-DDA4-07E4-1214-B55D7BC282C7}"/>
              </a:ext>
            </a:extLst>
          </p:cNvPr>
          <p:cNvSpPr>
            <a:spLocks noGrp="1"/>
          </p:cNvSpPr>
          <p:nvPr>
            <p:ph idx="1"/>
          </p:nvPr>
        </p:nvSpPr>
        <p:spPr/>
        <p:txBody>
          <a:bodyPr/>
          <a:lstStyle/>
          <a:p>
            <a:r>
              <a:rPr lang="en-US" dirty="0"/>
              <a:t>Asymmetric algorithms rely on one key for encryption and a different but related key for decryption. These algorithms have the following important characteristic. </a:t>
            </a:r>
          </a:p>
          <a:p>
            <a:r>
              <a:rPr lang="en-US" dirty="0"/>
              <a:t>It is computationally infeasible to determine the decryption key given only knowledge of the cryptographic algorithm and the encryption key</a:t>
            </a:r>
            <a:endParaRPr lang="en-IN" dirty="0"/>
          </a:p>
        </p:txBody>
      </p:sp>
    </p:spTree>
    <p:extLst>
      <p:ext uri="{BB962C8B-B14F-4D97-AF65-F5344CB8AC3E}">
        <p14:creationId xmlns:p14="http://schemas.microsoft.com/office/powerpoint/2010/main" val="1327053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A6E8B2-B2E5-F191-7975-2D697DC4BFE4}"/>
              </a:ext>
            </a:extLst>
          </p:cNvPr>
          <p:cNvPicPr>
            <a:picLocks noGrp="1" noChangeAspect="1"/>
          </p:cNvPicPr>
          <p:nvPr>
            <p:ph idx="1"/>
          </p:nvPr>
        </p:nvPicPr>
        <p:blipFill>
          <a:blip r:embed="Rb562489788724304">
            <a:extLst>
              <a:ext uri="{28A0092B-C50C-407E-A947-70E740481C1C}">
                <a14:useLocalDpi xmlns:a14="http://schemas.microsoft.com/office/drawing/2010/main" val="0"/>
              </a:ext>
            </a:extLst>
          </a:blip>
          <a:stretch>
            <a:fillRect/>
          </a:stretch>
        </p:blipFill>
        <p:spPr>
          <a:xfrm>
            <a:off x="16370" y="404012"/>
            <a:ext cx="9071850" cy="6121332"/>
          </a:xfrm>
        </p:spPr>
      </p:pic>
    </p:spTree>
    <p:extLst>
      <p:ext uri="{BB962C8B-B14F-4D97-AF65-F5344CB8AC3E}">
        <p14:creationId xmlns:p14="http://schemas.microsoft.com/office/powerpoint/2010/main" val="1414902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760CBE-5415-144D-8AA3-BD1DA7CF43FC}"/>
              </a:ext>
            </a:extLst>
          </p:cNvPr>
          <p:cNvSpPr>
            <a:spLocks noGrp="1"/>
          </p:cNvSpPr>
          <p:nvPr>
            <p:ph idx="1"/>
          </p:nvPr>
        </p:nvSpPr>
        <p:spPr>
          <a:xfrm>
            <a:off x="395536" y="620688"/>
            <a:ext cx="8291264" cy="5953848"/>
          </a:xfrm>
        </p:spPr>
        <p:txBody>
          <a:bodyPr/>
          <a:lstStyle/>
          <a:p>
            <a:r>
              <a:rPr lang="en-US" sz="4000" b="1" dirty="0">
                <a:solidFill>
                  <a:srgbClr val="FF0000"/>
                </a:solidFill>
              </a:rPr>
              <a:t>Step 4</a:t>
            </a:r>
            <a:r>
              <a:rPr lang="en-US" dirty="0"/>
              <a:t> :Process message in 1024-bit (128-word) blocks. The heart of the algorithm is a module that consists of 80 rounds; this module is labeled F. </a:t>
            </a:r>
          </a:p>
          <a:p>
            <a:r>
              <a:rPr lang="en-US" dirty="0"/>
              <a:t>The constants(K) provide a “randomized” set of 64-bit patterns, which should eliminate any regularities in the input data. </a:t>
            </a:r>
          </a:p>
          <a:p>
            <a:r>
              <a:rPr lang="en-US" sz="4000" b="1" dirty="0">
                <a:solidFill>
                  <a:srgbClr val="FF0000"/>
                </a:solidFill>
              </a:rPr>
              <a:t>Step 5 </a:t>
            </a:r>
            <a:r>
              <a:rPr lang="en-US" dirty="0"/>
              <a:t>Output. After all N 1024-bit blocks have been processed, the output from the N </a:t>
            </a:r>
            <a:r>
              <a:rPr lang="en-US" dirty="0" err="1"/>
              <a:t>th</a:t>
            </a:r>
            <a:r>
              <a:rPr lang="en-US" dirty="0"/>
              <a:t> stage is the 512-bit message digest.</a:t>
            </a:r>
          </a:p>
          <a:p>
            <a:endParaRPr lang="en-US" dirty="0"/>
          </a:p>
          <a:p>
            <a:endParaRPr lang="en-IN" dirty="0"/>
          </a:p>
        </p:txBody>
      </p:sp>
    </p:spTree>
    <p:extLst>
      <p:ext uri="{BB962C8B-B14F-4D97-AF65-F5344CB8AC3E}">
        <p14:creationId xmlns:p14="http://schemas.microsoft.com/office/powerpoint/2010/main" val="241958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137541-89AA-2F1E-7306-AF24771BDDC8}"/>
              </a:ext>
            </a:extLst>
          </p:cNvPr>
          <p:cNvSpPr>
            <a:spLocks noGrp="1"/>
          </p:cNvSpPr>
          <p:nvPr>
            <p:ph idx="1"/>
          </p:nvPr>
        </p:nvSpPr>
        <p:spPr>
          <a:xfrm>
            <a:off x="179512" y="476672"/>
            <a:ext cx="8507288" cy="6097864"/>
          </a:xfrm>
        </p:spPr>
        <p:txBody>
          <a:bodyPr>
            <a:normAutofit/>
          </a:bodyPr>
          <a:lstStyle/>
          <a:p>
            <a:r>
              <a:rPr lang="en-US" dirty="0"/>
              <a:t>We can summarize the behavior of SHA-512 as follows: </a:t>
            </a:r>
          </a:p>
          <a:p>
            <a:pPr marL="109728" indent="0">
              <a:buNone/>
            </a:pPr>
            <a:r>
              <a:rPr lang="en-IN" dirty="0"/>
              <a:t>        H0 = IV</a:t>
            </a:r>
          </a:p>
          <a:p>
            <a:pPr marL="109728" indent="0">
              <a:buNone/>
            </a:pPr>
            <a:r>
              <a:rPr lang="en-IN" dirty="0"/>
              <a:t>        Hi = SUM64(Hi-1, </a:t>
            </a:r>
            <a:r>
              <a:rPr lang="en-IN" dirty="0" err="1"/>
              <a:t>abcdefghi</a:t>
            </a:r>
            <a:r>
              <a:rPr lang="en-IN" dirty="0"/>
              <a:t> )</a:t>
            </a:r>
          </a:p>
          <a:p>
            <a:pPr marL="109728" indent="0">
              <a:buNone/>
            </a:pPr>
            <a:r>
              <a:rPr lang="en-IN" dirty="0"/>
              <a:t>        MD = HN</a:t>
            </a:r>
            <a:endParaRPr lang="en-US" dirty="0"/>
          </a:p>
        </p:txBody>
      </p:sp>
    </p:spTree>
    <p:extLst>
      <p:ext uri="{BB962C8B-B14F-4D97-AF65-F5344CB8AC3E}">
        <p14:creationId xmlns:p14="http://schemas.microsoft.com/office/powerpoint/2010/main" val="3483784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3F521-6641-7BC6-4497-ED97D764854D}"/>
              </a:ext>
            </a:extLst>
          </p:cNvPr>
          <p:cNvSpPr>
            <a:spLocks noGrp="1"/>
          </p:cNvSpPr>
          <p:nvPr>
            <p:ph idx="1"/>
          </p:nvPr>
        </p:nvSpPr>
        <p:spPr>
          <a:xfrm>
            <a:off x="1493658" y="357504"/>
            <a:ext cx="6164442" cy="4573398"/>
          </a:xfrm>
        </p:spPr>
        <p:txBody>
          <a:bodyPr/>
          <a:lstStyle/>
          <a:p>
            <a:pPr marL="0" indent="0">
              <a:buNone/>
            </a:pPr>
            <a:r>
              <a:rPr lang="en-US" dirty="0">
                <a:solidFill>
                  <a:srgbClr val="C00000"/>
                </a:solidFill>
              </a:rPr>
              <a:t>Message authentication code (MAC</a:t>
            </a:r>
            <a:r>
              <a:rPr lang="en-US" dirty="0"/>
              <a:t>):</a:t>
            </a:r>
          </a:p>
          <a:p>
            <a:r>
              <a:rPr lang="en-US" dirty="0"/>
              <a:t>Message authentication is a procedure to verify that received messages come from the alleged source and have not been altered. Message authentication may also verify sequencing and timeliness.</a:t>
            </a:r>
          </a:p>
          <a:p>
            <a:r>
              <a:rPr lang="en-US" dirty="0"/>
              <a:t>A function of the message and a secret key that produces a fixed-length value that serves as the authenticator.</a:t>
            </a:r>
            <a:endParaRPr lang="en-IN" dirty="0"/>
          </a:p>
        </p:txBody>
      </p:sp>
    </p:spTree>
    <p:extLst>
      <p:ext uri="{BB962C8B-B14F-4D97-AF65-F5344CB8AC3E}">
        <p14:creationId xmlns:p14="http://schemas.microsoft.com/office/powerpoint/2010/main" val="300822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917A74-559A-8B5D-2DB5-211213B2ED34}"/>
              </a:ext>
            </a:extLst>
          </p:cNvPr>
          <p:cNvPicPr>
            <a:picLocks noGrp="1" noChangeAspect="1"/>
          </p:cNvPicPr>
          <p:nvPr>
            <p:ph idx="1"/>
          </p:nvPr>
        </p:nvPicPr>
        <p:blipFill>
          <a:blip r:embed="R488d16df3e5b4037">
            <a:extLst>
              <a:ext uri="{28A0092B-C50C-407E-A947-70E740481C1C}">
                <a14:useLocalDpi xmlns:a14="http://schemas.microsoft.com/office/drawing/2010/main" val="0"/>
              </a:ext>
            </a:extLst>
          </a:blip>
          <a:stretch>
            <a:fillRect/>
          </a:stretch>
        </p:blipFill>
        <p:spPr>
          <a:xfrm>
            <a:off x="2419380" y="357187"/>
            <a:ext cx="4150458" cy="4573191"/>
          </a:xfrm>
          <a:prstGeom prst="rect">
            <a:avLst/>
          </a:prstGeom>
        </p:spPr>
      </p:pic>
    </p:spTree>
    <p:extLst>
      <p:ext uri="{BB962C8B-B14F-4D97-AF65-F5344CB8AC3E}">
        <p14:creationId xmlns:p14="http://schemas.microsoft.com/office/powerpoint/2010/main" val="1464606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56042-DA0F-5AEF-2F41-D310F22ED815}"/>
              </a:ext>
            </a:extLst>
          </p:cNvPr>
          <p:cNvSpPr>
            <a:spLocks noGrp="1"/>
          </p:cNvSpPr>
          <p:nvPr>
            <p:ph idx="1"/>
          </p:nvPr>
        </p:nvSpPr>
        <p:spPr>
          <a:xfrm>
            <a:off x="348521" y="281065"/>
            <a:ext cx="8499423" cy="4575747"/>
          </a:xfrm>
        </p:spPr>
        <p:txBody>
          <a:bodyPr/>
          <a:lstStyle/>
          <a:p>
            <a:r>
              <a:rPr lang="en-US" dirty="0">
                <a:solidFill>
                  <a:srgbClr val="FF0000"/>
                </a:solidFill>
              </a:rPr>
              <a:t>Message encryption</a:t>
            </a:r>
            <a:r>
              <a:rPr lang="en-US" dirty="0"/>
              <a:t>: </a:t>
            </a:r>
            <a:r>
              <a:rPr lang="en-US" dirty="0" err="1"/>
              <a:t>Symmetric:If</a:t>
            </a:r>
            <a:r>
              <a:rPr lang="en-US" dirty="0"/>
              <a:t> any bit of pattern is accepted as a message, cannot check authenticity. valid messages helps in authentication.</a:t>
            </a:r>
            <a:endParaRPr lang="en-IN" dirty="0"/>
          </a:p>
          <a:p>
            <a:r>
              <a:rPr lang="en-IN" dirty="0"/>
              <a:t>Need to make sure that plaintext is authentic.</a:t>
            </a:r>
          </a:p>
          <a:p>
            <a:r>
              <a:rPr lang="en-IN" dirty="0"/>
              <a:t>Solution: Add structure(Error Detecting  Code)</a:t>
            </a:r>
          </a:p>
          <a:p>
            <a:r>
              <a:rPr lang="en-IN" dirty="0"/>
              <a:t>Internal error control: M+FCS(frame check sequence) then encrypt</a:t>
            </a:r>
          </a:p>
          <a:p>
            <a:r>
              <a:rPr lang="en-IN" dirty="0"/>
              <a:t>External error control: First encrypt message, FCS is calculated from ciphertext then send ciphertext +FCS</a:t>
            </a:r>
          </a:p>
          <a:p>
            <a:r>
              <a:rPr lang="en-US" dirty="0"/>
              <a:t>An error-control code is just one example ; any sort of structuring added to the transmitted message serves to strengthen the authentication capability.</a:t>
            </a:r>
            <a:endParaRPr lang="en-IN" dirty="0"/>
          </a:p>
        </p:txBody>
      </p:sp>
    </p:spTree>
    <p:extLst>
      <p:ext uri="{BB962C8B-B14F-4D97-AF65-F5344CB8AC3E}">
        <p14:creationId xmlns:p14="http://schemas.microsoft.com/office/powerpoint/2010/main" val="376714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004F-4FE7-582A-70FB-B6D89A43C15B}"/>
              </a:ext>
            </a:extLst>
          </p:cNvPr>
          <p:cNvSpPr>
            <a:spLocks noGrp="1"/>
          </p:cNvSpPr>
          <p:nvPr>
            <p:ph type="title"/>
          </p:nvPr>
        </p:nvSpPr>
        <p:spPr>
          <a:xfrm>
            <a:off x="628650" y="13691"/>
            <a:ext cx="7886700" cy="994172"/>
          </a:xfrm>
        </p:spPr>
        <p:txBody>
          <a:bodyPr/>
          <a:lstStyle/>
          <a:p>
            <a:r>
              <a:rPr lang="en-IN" dirty="0"/>
              <a:t>Message Authentication Code:</a:t>
            </a:r>
          </a:p>
        </p:txBody>
      </p:sp>
      <p:sp>
        <p:nvSpPr>
          <p:cNvPr id="3" name="Content Placeholder 2">
            <a:extLst>
              <a:ext uri="{FF2B5EF4-FFF2-40B4-BE49-F238E27FC236}">
                <a16:creationId xmlns:a16="http://schemas.microsoft.com/office/drawing/2014/main" id="{DC2AD9F1-E4EA-9627-1900-10F86CC7157B}"/>
              </a:ext>
            </a:extLst>
          </p:cNvPr>
          <p:cNvSpPr>
            <a:spLocks noGrp="1"/>
          </p:cNvSpPr>
          <p:nvPr>
            <p:ph idx="1"/>
          </p:nvPr>
        </p:nvSpPr>
        <p:spPr>
          <a:xfrm>
            <a:off x="628650" y="1007863"/>
            <a:ext cx="7886700" cy="3263503"/>
          </a:xfrm>
        </p:spPr>
        <p:txBody>
          <a:bodyPr>
            <a:normAutofit/>
          </a:bodyPr>
          <a:lstStyle/>
          <a:p>
            <a:r>
              <a:rPr lang="en-US" dirty="0"/>
              <a:t>Use of a secret key to generate a small fixed-size block of data, known as a cryptographic checksum or MAC, that is appended to the message.</a:t>
            </a:r>
          </a:p>
          <a:p>
            <a:r>
              <a:rPr lang="en-IN" dirty="0"/>
              <a:t>MAC = C(K, M)</a:t>
            </a:r>
          </a:p>
          <a:p>
            <a:r>
              <a:rPr lang="en-US" dirty="0"/>
              <a:t>where M= input message </a:t>
            </a:r>
          </a:p>
          <a:p>
            <a:r>
              <a:rPr lang="en-US" dirty="0"/>
              <a:t>C = MAC function </a:t>
            </a:r>
          </a:p>
          <a:p>
            <a:r>
              <a:rPr lang="en-US" dirty="0"/>
              <a:t>K= shared secret key </a:t>
            </a:r>
          </a:p>
          <a:p>
            <a:r>
              <a:rPr lang="en-US" dirty="0"/>
              <a:t>MAC = message authentication code</a:t>
            </a:r>
            <a:endParaRPr lang="en-IN" dirty="0"/>
          </a:p>
        </p:txBody>
      </p:sp>
    </p:spTree>
    <p:extLst>
      <p:ext uri="{BB962C8B-B14F-4D97-AF65-F5344CB8AC3E}">
        <p14:creationId xmlns:p14="http://schemas.microsoft.com/office/powerpoint/2010/main" val="10716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A63145-65AE-07F8-20DB-6069BC6E324E}"/>
              </a:ext>
            </a:extLst>
          </p:cNvPr>
          <p:cNvPicPr>
            <a:picLocks noGrp="1" noChangeAspect="1"/>
          </p:cNvPicPr>
          <p:nvPr>
            <p:ph idx="1"/>
          </p:nvPr>
        </p:nvPicPr>
        <p:blipFill>
          <a:blip r:embed="R108fe939e10a413c">
            <a:extLst>
              <a:ext uri="{28A0092B-C50C-407E-A947-70E740481C1C}">
                <a14:useLocalDpi xmlns:a14="http://schemas.microsoft.com/office/drawing/2010/main" val="0"/>
              </a:ext>
            </a:extLst>
          </a:blip>
          <a:stretch>
            <a:fillRect/>
          </a:stretch>
        </p:blipFill>
        <p:spPr>
          <a:xfrm>
            <a:off x="1486656" y="191691"/>
            <a:ext cx="6326967" cy="4815525"/>
          </a:xfrm>
        </p:spPr>
      </p:pic>
    </p:spTree>
    <p:extLst>
      <p:ext uri="{BB962C8B-B14F-4D97-AF65-F5344CB8AC3E}">
        <p14:creationId xmlns:p14="http://schemas.microsoft.com/office/powerpoint/2010/main" val="294258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D5FC-6DFE-A456-8388-9C918D9CD331}"/>
              </a:ext>
            </a:extLst>
          </p:cNvPr>
          <p:cNvSpPr>
            <a:spLocks noGrp="1"/>
          </p:cNvSpPr>
          <p:nvPr>
            <p:ph type="title"/>
          </p:nvPr>
        </p:nvSpPr>
        <p:spPr>
          <a:xfrm>
            <a:off x="527466" y="13691"/>
            <a:ext cx="7886700" cy="994172"/>
          </a:xfrm>
        </p:spPr>
        <p:txBody>
          <a:bodyPr/>
          <a:lstStyle/>
          <a:p>
            <a:r>
              <a:rPr lang="en-US" dirty="0">
                <a:solidFill>
                  <a:srgbClr val="C00000"/>
                </a:solidFill>
              </a:rPr>
              <a:t>Requirements for MAC</a:t>
            </a:r>
            <a:r>
              <a:rPr lang="en-US" dirty="0"/>
              <a:t>:</a:t>
            </a:r>
            <a:endParaRPr lang="en-IN" dirty="0"/>
          </a:p>
        </p:txBody>
      </p:sp>
      <p:sp>
        <p:nvSpPr>
          <p:cNvPr id="3" name="Content Placeholder 2">
            <a:extLst>
              <a:ext uri="{FF2B5EF4-FFF2-40B4-BE49-F238E27FC236}">
                <a16:creationId xmlns:a16="http://schemas.microsoft.com/office/drawing/2014/main" id="{85DED0A7-4C20-EC85-679F-FF97E0C0E932}"/>
              </a:ext>
            </a:extLst>
          </p:cNvPr>
          <p:cNvSpPr>
            <a:spLocks noGrp="1"/>
          </p:cNvSpPr>
          <p:nvPr>
            <p:ph idx="1"/>
          </p:nvPr>
        </p:nvSpPr>
        <p:spPr>
          <a:xfrm>
            <a:off x="448767" y="939998"/>
            <a:ext cx="8522845" cy="3928057"/>
          </a:xfrm>
        </p:spPr>
        <p:txBody>
          <a:bodyPr/>
          <a:lstStyle/>
          <a:p>
            <a:r>
              <a:rPr lang="en-US" dirty="0"/>
              <a:t>A MAC, also known as a cryptographic checksum, is generated by a function C of the form</a:t>
            </a:r>
          </a:p>
          <a:p>
            <a:r>
              <a:rPr lang="en-US" dirty="0"/>
              <a:t>         </a:t>
            </a:r>
            <a:r>
              <a:rPr lang="en-IN" dirty="0"/>
              <a:t>T = MAC(K, M)</a:t>
            </a:r>
          </a:p>
          <a:p>
            <a:r>
              <a:rPr lang="en-US" dirty="0"/>
              <a:t>Where M is a variable-length </a:t>
            </a:r>
            <a:r>
              <a:rPr lang="en-US" dirty="0" err="1"/>
              <a:t>message,K</a:t>
            </a:r>
            <a:r>
              <a:rPr lang="en-US" dirty="0"/>
              <a:t> is a secret key shared only by sender and receiver, and MAC( K, M) is the fixed-length authenticator, sometimes called a tag.</a:t>
            </a:r>
          </a:p>
          <a:p>
            <a:r>
              <a:rPr lang="en-US" dirty="0"/>
              <a:t>1.An attacker should not able to create a new valid message-tag pair without secret key.</a:t>
            </a:r>
          </a:p>
          <a:p>
            <a:r>
              <a:rPr lang="en-US" dirty="0"/>
              <a:t>2.Protection against brute force attack with chosen plain texts.so longer tags should be chosen.</a:t>
            </a:r>
          </a:p>
          <a:p>
            <a:r>
              <a:rPr lang="en-US" dirty="0"/>
              <a:t>3.MAC must protect entire message equally.</a:t>
            </a:r>
            <a:endParaRPr lang="en-IN" dirty="0"/>
          </a:p>
        </p:txBody>
      </p:sp>
    </p:spTree>
    <p:extLst>
      <p:ext uri="{BB962C8B-B14F-4D97-AF65-F5344CB8AC3E}">
        <p14:creationId xmlns:p14="http://schemas.microsoft.com/office/powerpoint/2010/main" val="1127507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6470F1-F77C-A1BD-A775-9655EE8DFB64}"/>
              </a:ext>
            </a:extLst>
          </p:cNvPr>
          <p:cNvSpPr>
            <a:spLocks noGrp="1"/>
          </p:cNvSpPr>
          <p:nvPr>
            <p:ph idx="1"/>
          </p:nvPr>
        </p:nvSpPr>
        <p:spPr>
          <a:xfrm>
            <a:off x="292308" y="123669"/>
            <a:ext cx="8656819" cy="4935511"/>
          </a:xfrm>
        </p:spPr>
        <p:txBody>
          <a:bodyPr/>
          <a:lstStyle/>
          <a:p>
            <a:r>
              <a:rPr lang="en-US" b="1" dirty="0">
                <a:solidFill>
                  <a:srgbClr val="FF0000"/>
                </a:solidFill>
              </a:rPr>
              <a:t>Security of MAC: </a:t>
            </a:r>
            <a:r>
              <a:rPr lang="en-US" b="1" dirty="0"/>
              <a:t>Attacks on MACs are grouped into two types</a:t>
            </a:r>
          </a:p>
          <a:p>
            <a:pPr marL="0" indent="0">
              <a:buNone/>
            </a:pPr>
            <a:r>
              <a:rPr lang="en-US" b="1" dirty="0"/>
              <a:t>1.Brute force attacks :trying all possibilities ,it is harder on MAC than on hash</a:t>
            </a:r>
          </a:p>
          <a:p>
            <a:pPr marL="0" indent="0">
              <a:buNone/>
            </a:pPr>
            <a:r>
              <a:rPr lang="en-US" b="1" dirty="0"/>
              <a:t>2.cryptanalysis:exploiting weaknesses in algo</a:t>
            </a:r>
            <a:endParaRPr lang="en-IN" b="1" dirty="0"/>
          </a:p>
        </p:txBody>
      </p:sp>
    </p:spTree>
    <p:extLst>
      <p:ext uri="{BB962C8B-B14F-4D97-AF65-F5344CB8AC3E}">
        <p14:creationId xmlns:p14="http://schemas.microsoft.com/office/powerpoint/2010/main" val="179400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3010-0796-FE61-EED2-63BA01C9A162}"/>
              </a:ext>
            </a:extLst>
          </p:cNvPr>
          <p:cNvSpPr>
            <a:spLocks noGrp="1"/>
          </p:cNvSpPr>
          <p:nvPr>
            <p:ph type="title"/>
          </p:nvPr>
        </p:nvSpPr>
        <p:spPr>
          <a:xfrm>
            <a:off x="323528" y="284162"/>
            <a:ext cx="8229600" cy="1066800"/>
          </a:xfrm>
        </p:spPr>
        <p:txBody>
          <a:bodyPr>
            <a:normAutofit fontScale="90000"/>
          </a:bodyPr>
          <a:lstStyle/>
          <a:p>
            <a:r>
              <a:rPr lang="en-US" dirty="0"/>
              <a:t>A public-key encryption scheme has six ingredient</a:t>
            </a:r>
            <a:endParaRPr lang="en-IN" dirty="0"/>
          </a:p>
        </p:txBody>
      </p:sp>
      <p:pic>
        <p:nvPicPr>
          <p:cNvPr id="5" name="Content Placeholder 4">
            <a:extLst>
              <a:ext uri="{FF2B5EF4-FFF2-40B4-BE49-F238E27FC236}">
                <a16:creationId xmlns:a16="http://schemas.microsoft.com/office/drawing/2014/main" id="{C26CCF23-6141-4F61-4EFE-EEA4916C5EDB}"/>
              </a:ext>
            </a:extLst>
          </p:cNvPr>
          <p:cNvPicPr>
            <a:picLocks noGrp="1" noChangeAspect="1"/>
          </p:cNvPicPr>
          <p:nvPr>
            <p:ph idx="1"/>
          </p:nvPr>
        </p:nvPicPr>
        <p:blipFill>
          <a:blip r:embed="R62bcb5b6d2624ee1">
            <a:extLst>
              <a:ext uri="{28A0092B-C50C-407E-A947-70E740481C1C}">
                <a14:useLocalDpi xmlns:a14="http://schemas.microsoft.com/office/drawing/2010/main" val="0"/>
              </a:ext>
            </a:extLst>
          </a:blip>
          <a:stretch>
            <a:fillRect/>
          </a:stretch>
        </p:blipFill>
        <p:spPr>
          <a:xfrm>
            <a:off x="0" y="1360824"/>
            <a:ext cx="9180984" cy="4873030"/>
          </a:xfrm>
        </p:spPr>
      </p:pic>
    </p:spTree>
    <p:extLst>
      <p:ext uri="{BB962C8B-B14F-4D97-AF65-F5344CB8AC3E}">
        <p14:creationId xmlns:p14="http://schemas.microsoft.com/office/powerpoint/2010/main" val="3844918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194F-3AAB-3EF5-11AC-39022A986152}"/>
              </a:ext>
            </a:extLst>
          </p:cNvPr>
          <p:cNvSpPr>
            <a:spLocks noGrp="1"/>
          </p:cNvSpPr>
          <p:nvPr>
            <p:ph type="title"/>
          </p:nvPr>
        </p:nvSpPr>
        <p:spPr>
          <a:xfrm>
            <a:off x="628650" y="0"/>
            <a:ext cx="7886700" cy="994172"/>
          </a:xfrm>
        </p:spPr>
        <p:txBody>
          <a:bodyPr/>
          <a:lstStyle/>
          <a:p>
            <a:r>
              <a:rPr lang="en-US" b="1" dirty="0">
                <a:solidFill>
                  <a:srgbClr val="C00000"/>
                </a:solidFill>
              </a:rPr>
              <a:t>MAC based on Hash function(HMAC):</a:t>
            </a:r>
            <a:endParaRPr lang="en-IN" b="1" dirty="0">
              <a:solidFill>
                <a:srgbClr val="C00000"/>
              </a:solidFill>
            </a:endParaRPr>
          </a:p>
        </p:txBody>
      </p:sp>
      <p:sp>
        <p:nvSpPr>
          <p:cNvPr id="3" name="Content Placeholder 2">
            <a:extLst>
              <a:ext uri="{FF2B5EF4-FFF2-40B4-BE49-F238E27FC236}">
                <a16:creationId xmlns:a16="http://schemas.microsoft.com/office/drawing/2014/main" id="{7359EB42-9B9F-77D9-C83E-D1B64D3FAB9D}"/>
              </a:ext>
            </a:extLst>
          </p:cNvPr>
          <p:cNvSpPr>
            <a:spLocks noGrp="1"/>
          </p:cNvSpPr>
          <p:nvPr>
            <p:ph idx="1"/>
          </p:nvPr>
        </p:nvSpPr>
        <p:spPr>
          <a:xfrm>
            <a:off x="628650" y="876924"/>
            <a:ext cx="7886700" cy="3755797"/>
          </a:xfrm>
        </p:spPr>
        <p:txBody>
          <a:bodyPr/>
          <a:lstStyle/>
          <a:p>
            <a:pPr marL="0" indent="0">
              <a:buNone/>
            </a:pPr>
            <a:r>
              <a:rPr lang="en-US" dirty="0"/>
              <a:t>1.WHY use hash functions for MACs?</a:t>
            </a:r>
          </a:p>
          <a:p>
            <a:r>
              <a:rPr lang="en-US" dirty="0"/>
              <a:t>Hash functions line MD5,SHA are faster .</a:t>
            </a:r>
          </a:p>
          <a:p>
            <a:r>
              <a:rPr lang="en-US" dirty="0"/>
              <a:t>Hash function libraries are widely </a:t>
            </a:r>
            <a:r>
              <a:rPr lang="en-US" dirty="0" err="1"/>
              <a:t>available,so</a:t>
            </a:r>
            <a:r>
              <a:rPr lang="en-US" dirty="0"/>
              <a:t> implementation is easier.</a:t>
            </a:r>
          </a:p>
          <a:p>
            <a:pPr marL="0" indent="0">
              <a:buNone/>
            </a:pPr>
            <a:r>
              <a:rPr lang="en-US" dirty="0"/>
              <a:t>2.Problem with plain hash functions:</a:t>
            </a:r>
          </a:p>
          <a:p>
            <a:pPr marL="0" indent="0">
              <a:buNone/>
            </a:pPr>
            <a:r>
              <a:rPr lang="en-US" dirty="0"/>
              <a:t>A normal hash does not use secret key.</a:t>
            </a:r>
          </a:p>
          <a:p>
            <a:pPr marL="0" indent="0">
              <a:buNone/>
            </a:pPr>
            <a:r>
              <a:rPr lang="en-US" dirty="0"/>
              <a:t>3.HMAC=hash function + secret key</a:t>
            </a:r>
            <a:endParaRPr lang="en-IN" dirty="0"/>
          </a:p>
        </p:txBody>
      </p:sp>
    </p:spTree>
    <p:extLst>
      <p:ext uri="{BB962C8B-B14F-4D97-AF65-F5344CB8AC3E}">
        <p14:creationId xmlns:p14="http://schemas.microsoft.com/office/powerpoint/2010/main" val="1374997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C04922-7473-762A-43EF-DA1FB958A4F3}"/>
              </a:ext>
            </a:extLst>
          </p:cNvPr>
          <p:cNvPicPr>
            <a:picLocks noGrp="1" noChangeAspect="1"/>
          </p:cNvPicPr>
          <p:nvPr>
            <p:ph idx="1"/>
          </p:nvPr>
        </p:nvPicPr>
        <p:blipFill>
          <a:blip r:embed="R282d05b7e6a1438e">
            <a:extLst>
              <a:ext uri="{28A0092B-C50C-407E-A947-70E740481C1C}">
                <a14:useLocalDpi xmlns:a14="http://schemas.microsoft.com/office/drawing/2010/main" val="0"/>
              </a:ext>
            </a:extLst>
          </a:blip>
          <a:stretch>
            <a:fillRect/>
          </a:stretch>
        </p:blipFill>
        <p:spPr>
          <a:xfrm>
            <a:off x="870688" y="0"/>
            <a:ext cx="6931692" cy="5143500"/>
          </a:xfrm>
        </p:spPr>
      </p:pic>
    </p:spTree>
    <p:extLst>
      <p:ext uri="{BB962C8B-B14F-4D97-AF65-F5344CB8AC3E}">
        <p14:creationId xmlns:p14="http://schemas.microsoft.com/office/powerpoint/2010/main" val="21778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B5242C-F0EF-1762-7CFC-60DFD32F425D}"/>
              </a:ext>
            </a:extLst>
          </p:cNvPr>
          <p:cNvPicPr>
            <a:picLocks noGrp="1" noChangeAspect="1"/>
          </p:cNvPicPr>
          <p:nvPr>
            <p:ph idx="1"/>
          </p:nvPr>
        </p:nvPicPr>
        <p:blipFill>
          <a:blip r:embed="R7f58f97617254729">
            <a:extLst>
              <a:ext uri="{28A0092B-C50C-407E-A947-70E740481C1C}">
                <a14:useLocalDpi xmlns:a14="http://schemas.microsoft.com/office/drawing/2010/main" val="0"/>
              </a:ext>
            </a:extLst>
          </a:blip>
          <a:stretch>
            <a:fillRect/>
          </a:stretch>
        </p:blipFill>
        <p:spPr>
          <a:xfrm>
            <a:off x="630484" y="485404"/>
            <a:ext cx="7715250" cy="2200275"/>
          </a:xfrm>
        </p:spPr>
      </p:pic>
    </p:spTree>
    <p:extLst>
      <p:ext uri="{BB962C8B-B14F-4D97-AF65-F5344CB8AC3E}">
        <p14:creationId xmlns:p14="http://schemas.microsoft.com/office/powerpoint/2010/main" val="1968878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845D-034F-5867-2B28-AE59F713B0B8}"/>
              </a:ext>
            </a:extLst>
          </p:cNvPr>
          <p:cNvSpPr>
            <a:spLocks noGrp="1"/>
          </p:cNvSpPr>
          <p:nvPr>
            <p:ph type="title"/>
          </p:nvPr>
        </p:nvSpPr>
        <p:spPr>
          <a:xfrm>
            <a:off x="628650" y="-265802"/>
            <a:ext cx="7886700" cy="994172"/>
          </a:xfrm>
        </p:spPr>
        <p:txBody>
          <a:bodyPr/>
          <a:lstStyle/>
          <a:p>
            <a:r>
              <a:rPr lang="en-US" b="1" dirty="0">
                <a:solidFill>
                  <a:srgbClr val="C00000"/>
                </a:solidFill>
              </a:rPr>
              <a:t>HMAC Algo</a:t>
            </a:r>
            <a:r>
              <a:rPr lang="en-US" dirty="0">
                <a:solidFill>
                  <a:srgbClr val="C00000"/>
                </a:solidFill>
              </a:rPr>
              <a:t>:</a:t>
            </a:r>
            <a:endParaRPr lang="en-IN" dirty="0">
              <a:solidFill>
                <a:srgbClr val="C00000"/>
              </a:solidFill>
            </a:endParaRPr>
          </a:p>
        </p:txBody>
      </p:sp>
      <p:sp>
        <p:nvSpPr>
          <p:cNvPr id="3" name="Content Placeholder 2">
            <a:extLst>
              <a:ext uri="{FF2B5EF4-FFF2-40B4-BE49-F238E27FC236}">
                <a16:creationId xmlns:a16="http://schemas.microsoft.com/office/drawing/2014/main" id="{37A43C78-B079-4FA3-619F-51F7FC268066}"/>
              </a:ext>
            </a:extLst>
          </p:cNvPr>
          <p:cNvSpPr>
            <a:spLocks noGrp="1"/>
          </p:cNvSpPr>
          <p:nvPr>
            <p:ph idx="1"/>
          </p:nvPr>
        </p:nvSpPr>
        <p:spPr>
          <a:xfrm>
            <a:off x="0" y="604720"/>
            <a:ext cx="8937885" cy="4538779"/>
          </a:xfrm>
        </p:spPr>
        <p:txBody>
          <a:bodyPr>
            <a:normAutofit fontScale="92500" lnSpcReduction="10000"/>
          </a:bodyPr>
          <a:lstStyle/>
          <a:p>
            <a:pPr marL="0" indent="0">
              <a:buNone/>
            </a:pPr>
            <a:r>
              <a:rPr lang="en-US" dirty="0"/>
              <a:t>1.Normalize the key to one block(K+):If the key is longer than block size b, replace it with H(K).then pad the key with zero bytes on the right so it becomes exactly b </a:t>
            </a:r>
            <a:r>
              <a:rPr lang="en-US" dirty="0" err="1"/>
              <a:t>bits.this</a:t>
            </a:r>
            <a:r>
              <a:rPr lang="en-US" dirty="0"/>
              <a:t> padded value is K+.</a:t>
            </a:r>
          </a:p>
          <a:p>
            <a:pPr marL="0" indent="0">
              <a:buNone/>
            </a:pPr>
            <a:r>
              <a:rPr lang="en-US" dirty="0"/>
              <a:t>2.Create the inner and outer “tarting blocks”</a:t>
            </a:r>
          </a:p>
          <a:p>
            <a:pPr marL="0" indent="0">
              <a:buNone/>
            </a:pPr>
            <a:r>
              <a:rPr lang="en-US" dirty="0"/>
              <a:t>Si=K+ XOR </a:t>
            </a:r>
            <a:r>
              <a:rPr lang="en-US" dirty="0" err="1"/>
              <a:t>ipad</a:t>
            </a:r>
            <a:r>
              <a:rPr lang="en-US" dirty="0"/>
              <a:t> (</a:t>
            </a:r>
            <a:r>
              <a:rPr lang="en-US" dirty="0" err="1"/>
              <a:t>ipad</a:t>
            </a:r>
            <a:r>
              <a:rPr lang="en-US" dirty="0"/>
              <a:t> =0x36)</a:t>
            </a:r>
          </a:p>
          <a:p>
            <a:pPr marL="0" indent="0">
              <a:buNone/>
            </a:pPr>
            <a:r>
              <a:rPr lang="en-US" dirty="0"/>
              <a:t>So=K+ XOR </a:t>
            </a:r>
            <a:r>
              <a:rPr lang="en-US" dirty="0" err="1"/>
              <a:t>opad</a:t>
            </a:r>
            <a:r>
              <a:rPr lang="en-US" dirty="0"/>
              <a:t> (</a:t>
            </a:r>
            <a:r>
              <a:rPr lang="en-US" dirty="0" err="1"/>
              <a:t>opad</a:t>
            </a:r>
            <a:r>
              <a:rPr lang="en-US" dirty="0"/>
              <a:t>=0x5c)</a:t>
            </a:r>
          </a:p>
          <a:p>
            <a:pPr marL="0" indent="0">
              <a:buNone/>
            </a:pPr>
            <a:r>
              <a:rPr lang="en-US" dirty="0"/>
              <a:t>3.Compute inner hash : Append the message to the inner block Si||M than </a:t>
            </a:r>
          </a:p>
          <a:p>
            <a:pPr marL="0" indent="0">
              <a:buNone/>
            </a:pPr>
            <a:r>
              <a:rPr lang="en-US" dirty="0"/>
              <a:t>Compute inner=H(Si||M)</a:t>
            </a:r>
          </a:p>
          <a:p>
            <a:pPr marL="0" indent="0">
              <a:buNone/>
            </a:pPr>
            <a:r>
              <a:rPr lang="en-US" dirty="0"/>
              <a:t>4.Prepare the outer </a:t>
            </a:r>
            <a:r>
              <a:rPr lang="en-US" dirty="0" err="1"/>
              <a:t>input:Treat</a:t>
            </a:r>
            <a:r>
              <a:rPr lang="en-US" dirty="0"/>
              <a:t> inner as the message for the outer hash, if needed its fed to hash function.</a:t>
            </a:r>
          </a:p>
          <a:p>
            <a:pPr marL="0" indent="0">
              <a:buNone/>
            </a:pPr>
            <a:r>
              <a:rPr lang="en-US" dirty="0"/>
              <a:t>5.Compute the outer </a:t>
            </a:r>
            <a:r>
              <a:rPr lang="en-US" dirty="0" err="1"/>
              <a:t>hash:So</a:t>
            </a:r>
            <a:r>
              <a:rPr lang="en-US" dirty="0"/>
              <a:t> || inner</a:t>
            </a:r>
          </a:p>
          <a:p>
            <a:pPr marL="0" indent="0">
              <a:buNone/>
            </a:pPr>
            <a:r>
              <a:rPr lang="en-US" dirty="0"/>
              <a:t>Now compute HMAC=H(So || inner)</a:t>
            </a:r>
          </a:p>
          <a:p>
            <a:pPr marL="0" indent="0">
              <a:buNone/>
            </a:pPr>
            <a:r>
              <a:rPr lang="en-US" dirty="0"/>
              <a:t>This is final n bit </a:t>
            </a:r>
            <a:r>
              <a:rPr lang="en-US" b="1" dirty="0">
                <a:solidFill>
                  <a:srgbClr val="C00000"/>
                </a:solidFill>
              </a:rPr>
              <a:t>HMAC tag.</a:t>
            </a:r>
          </a:p>
          <a:p>
            <a:pPr marL="0" indent="0">
              <a:buNone/>
            </a:pPr>
            <a:r>
              <a:rPr lang="en-US" b="1" dirty="0">
                <a:solidFill>
                  <a:srgbClr val="C00000"/>
                </a:solidFill>
              </a:rPr>
              <a:t>We can send this with the message.</a:t>
            </a:r>
            <a:endParaRPr lang="en-IN" b="1" dirty="0">
              <a:solidFill>
                <a:srgbClr val="C00000"/>
              </a:solidFill>
            </a:endParaRPr>
          </a:p>
        </p:txBody>
      </p:sp>
    </p:spTree>
    <p:extLst>
      <p:ext uri="{BB962C8B-B14F-4D97-AF65-F5344CB8AC3E}">
        <p14:creationId xmlns:p14="http://schemas.microsoft.com/office/powerpoint/2010/main" val="3824663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BA1E-1925-81F8-5968-E8852CDCE3A1}"/>
              </a:ext>
            </a:extLst>
          </p:cNvPr>
          <p:cNvSpPr>
            <a:spLocks noGrp="1"/>
          </p:cNvSpPr>
          <p:nvPr>
            <p:ph type="title"/>
          </p:nvPr>
        </p:nvSpPr>
        <p:spPr/>
        <p:txBody>
          <a:bodyPr/>
          <a:lstStyle/>
          <a:p>
            <a:r>
              <a:rPr lang="en-US"/>
              <a:t>Digital Signature</a:t>
            </a:r>
            <a:endParaRPr lang="en-IN" dirty="0"/>
          </a:p>
        </p:txBody>
      </p:sp>
      <p:sp>
        <p:nvSpPr>
          <p:cNvPr id="3" name="Content Placeholder 2">
            <a:extLst>
              <a:ext uri="{FF2B5EF4-FFF2-40B4-BE49-F238E27FC236}">
                <a16:creationId xmlns:a16="http://schemas.microsoft.com/office/drawing/2014/main" id="{E1E4D5CC-6D6F-316E-D0BB-52C8EBAD51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7741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7565" y="2404534"/>
            <a:ext cx="7050157" cy="1646302"/>
          </a:xfrm>
        </p:spPr>
        <p:txBody>
          <a:bodyPr/>
          <a:lstStyle/>
          <a:p>
            <a:r>
              <a:rPr lang="en-US" sz="4800" dirty="0"/>
              <a:t>Authentication Protocol</a:t>
            </a:r>
            <a:endParaRPr lang="en-US" sz="4800" dirty="0"/>
          </a:p>
        </p:txBody>
      </p:sp>
      <p:sp>
        <p:nvSpPr>
          <p:cNvPr id="3" name="Subtitle 2"/>
          <p:cNvSpPr>
            <a:spLocks noGrp="1"/>
          </p:cNvSpPr>
          <p:nvPr>
            <p:ph type="subTitle" idx="1"/>
          </p:nvPr>
        </p:nvSpPr>
        <p:spPr>
          <a:xfrm>
            <a:off x="1130595" y="4050834"/>
            <a:ext cx="6197857" cy="1096899"/>
          </a:xfrm>
        </p:spPr>
        <p:txBody>
          <a:bodyPr>
            <a:normAutofit/>
          </a:bodyPr>
          <a:lstStyle/>
          <a:p>
            <a:r>
              <a:rPr lang="en-US" sz="2800" dirty="0"/>
              <a:t>Authentication Application</a:t>
            </a:r>
            <a:endParaRPr lang="en-US" sz="2800" dirty="0"/>
          </a:p>
        </p:txBody>
      </p:sp>
      <p:pic>
        <p:nvPicPr>
          <p:cNvPr id="7" name="Picture 6"/>
          <p:cNvPicPr>
            <a:picLocks noChangeAspect="1"/>
          </p:cNvPicPr>
          <p:nvPr/>
        </p:nvPicPr>
        <p:blipFill>
          <a:blip r:embed="Rd1af735433434ce3">
            <a:extLst>
              <a:ext uri="{28A0092B-C50C-407E-A947-70E740481C1C}">
                <a14:useLocalDpi xmlns:a14="http://schemas.microsoft.com/office/drawing/2010/main" val="0"/>
              </a:ext>
            </a:extLst>
          </a:blip>
          <a:stretch>
            <a:fillRect/>
          </a:stretch>
        </p:blipFill>
        <p:spPr>
          <a:xfrm>
            <a:off x="2362407" y="541634"/>
            <a:ext cx="4048125" cy="2686050"/>
          </a:xfrm>
          <a:prstGeom prst="rect">
            <a:avLst/>
          </a:prstGeom>
        </p:spPr>
      </p:pic>
    </p:spTree>
    <p:extLst>
      <p:ext uri="{BB962C8B-B14F-4D97-AF65-F5344CB8AC3E}">
        <p14:creationId xmlns:p14="http://schemas.microsoft.com/office/powerpoint/2010/main" val="658269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Protocol</a:t>
            </a:r>
            <a:endParaRPr lang="en-US" dirty="0"/>
          </a:p>
        </p:txBody>
      </p:sp>
      <p:sp>
        <p:nvSpPr>
          <p:cNvPr id="3" name="Content Placeholder 2"/>
          <p:cNvSpPr>
            <a:spLocks noGrp="1"/>
          </p:cNvSpPr>
          <p:nvPr>
            <p:ph idx="1"/>
          </p:nvPr>
        </p:nvSpPr>
        <p:spPr>
          <a:xfrm>
            <a:off x="0" y="1378634"/>
            <a:ext cx="7399606" cy="4662729"/>
          </a:xfrm>
        </p:spPr>
        <p:txBody>
          <a:bodyPr>
            <a:normAutofit lnSpcReduction="10000"/>
          </a:bodyPr>
          <a:lstStyle/>
          <a:p>
            <a:r>
              <a:rPr lang="en-US" sz="2400" dirty="0"/>
              <a:t>Users wish to access services on servers.</a:t>
            </a:r>
          </a:p>
          <a:p>
            <a:r>
              <a:rPr lang="en-US" sz="2400" dirty="0"/>
              <a:t>used </a:t>
            </a:r>
            <a:r>
              <a:rPr lang="en-US" sz="2400" dirty="0"/>
              <a:t>to convince </a:t>
            </a:r>
            <a:r>
              <a:rPr lang="en-US" sz="2400" dirty="0"/>
              <a:t>each </a:t>
            </a:r>
            <a:r>
              <a:rPr lang="en-US" sz="2400" dirty="0"/>
              <a:t>others </a:t>
            </a:r>
            <a:r>
              <a:rPr lang="en-US" sz="2400" i="1" dirty="0">
                <a:solidFill>
                  <a:schemeClr val="accent1">
                    <a:lumMod val="50000"/>
                  </a:schemeClr>
                </a:solidFill>
              </a:rPr>
              <a:t>identity</a:t>
            </a:r>
            <a:r>
              <a:rPr lang="en-US" sz="2400" dirty="0"/>
              <a:t> and to exchange </a:t>
            </a:r>
            <a:r>
              <a:rPr lang="en-US" sz="2400" i="1" dirty="0">
                <a:solidFill>
                  <a:schemeClr val="accent1">
                    <a:lumMod val="50000"/>
                  </a:schemeClr>
                </a:solidFill>
              </a:rPr>
              <a:t>session </a:t>
            </a:r>
            <a:r>
              <a:rPr lang="en-US" sz="2400" i="1" dirty="0">
                <a:solidFill>
                  <a:schemeClr val="accent1">
                    <a:lumMod val="50000"/>
                  </a:schemeClr>
                </a:solidFill>
              </a:rPr>
              <a:t>keys.</a:t>
            </a:r>
          </a:p>
          <a:p>
            <a:r>
              <a:rPr lang="en-US" sz="2400" dirty="0"/>
              <a:t>Require the </a:t>
            </a:r>
            <a:r>
              <a:rPr lang="en-US" sz="2400" i="1" u="sng" dirty="0"/>
              <a:t>user</a:t>
            </a:r>
            <a:r>
              <a:rPr lang="en-US" sz="2400" dirty="0"/>
              <a:t> to </a:t>
            </a:r>
            <a:r>
              <a:rPr lang="en-US" sz="2400" dirty="0">
                <a:solidFill>
                  <a:schemeClr val="accent3">
                    <a:lumMod val="75000"/>
                  </a:schemeClr>
                </a:solidFill>
              </a:rPr>
              <a:t>prove his identity </a:t>
            </a:r>
            <a:r>
              <a:rPr lang="en-US" sz="2400" dirty="0"/>
              <a:t>for each service invoked</a:t>
            </a:r>
          </a:p>
          <a:p>
            <a:r>
              <a:rPr lang="en-US" sz="2400" dirty="0"/>
              <a:t>Require that </a:t>
            </a:r>
            <a:r>
              <a:rPr lang="en-US" sz="2400" i="1" u="sng" dirty="0"/>
              <a:t>servers</a:t>
            </a:r>
            <a:r>
              <a:rPr lang="en-US" sz="2400" dirty="0"/>
              <a:t> </a:t>
            </a:r>
            <a:r>
              <a:rPr lang="en-US" sz="2400" dirty="0">
                <a:solidFill>
                  <a:schemeClr val="accent3">
                    <a:lumMod val="75000"/>
                  </a:schemeClr>
                </a:solidFill>
              </a:rPr>
              <a:t>prove their identity </a:t>
            </a:r>
            <a:r>
              <a:rPr lang="en-US" sz="2400" dirty="0"/>
              <a:t>to clients</a:t>
            </a:r>
            <a:endParaRPr lang="en-US" sz="2400" i="1" dirty="0">
              <a:solidFill>
                <a:schemeClr val="accent1">
                  <a:lumMod val="50000"/>
                </a:schemeClr>
              </a:solidFill>
            </a:endParaRPr>
          </a:p>
          <a:p>
            <a:r>
              <a:rPr lang="en-US" sz="2400" dirty="0"/>
              <a:t>Provide security in a </a:t>
            </a:r>
            <a:r>
              <a:rPr lang="en-US" sz="2400" i="1" dirty="0">
                <a:solidFill>
                  <a:schemeClr val="accent1">
                    <a:lumMod val="50000"/>
                  </a:schemeClr>
                </a:solidFill>
              </a:rPr>
              <a:t>distributed </a:t>
            </a:r>
            <a:r>
              <a:rPr lang="en-US" sz="2400" dirty="0"/>
              <a:t>architecture consisting of dedicated user workstations (clients), and distributed or centralized servers.</a:t>
            </a:r>
          </a:p>
          <a:p>
            <a:r>
              <a:rPr lang="en-US" sz="2400" dirty="0"/>
              <a:t>may </a:t>
            </a:r>
            <a:r>
              <a:rPr lang="en-US" sz="2400" dirty="0"/>
              <a:t>be one-way or </a:t>
            </a:r>
            <a:r>
              <a:rPr lang="en-US" sz="2400" dirty="0"/>
              <a:t>mutual.</a:t>
            </a:r>
            <a:endParaRPr lang="en-US" sz="2400" dirty="0"/>
          </a:p>
          <a:p>
            <a:endParaRPr lang="en-US" dirty="0"/>
          </a:p>
        </p:txBody>
      </p:sp>
    </p:spTree>
    <p:extLst>
      <p:ext uri="{BB962C8B-B14F-4D97-AF65-F5344CB8AC3E}">
        <p14:creationId xmlns:p14="http://schemas.microsoft.com/office/powerpoint/2010/main" val="1379017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82A1A74-E908-44C0-8732-239728364FE8}" type="slidenum">
              <a:rPr lang="en-US"/>
              <a:pPr/>
              <a:t>3</a:t>
            </a:fld>
            <a:endParaRPr lang="en-US" dirty="0"/>
          </a:p>
        </p:txBody>
      </p:sp>
      <p:sp>
        <p:nvSpPr>
          <p:cNvPr id="8194" name="Rectangle 2"/>
          <p:cNvSpPr>
            <a:spLocks noGrp="1" noChangeArrowheads="1"/>
          </p:cNvSpPr>
          <p:nvPr>
            <p:ph type="title"/>
          </p:nvPr>
        </p:nvSpPr>
        <p:spPr>
          <a:xfrm>
            <a:off x="436099" y="464234"/>
            <a:ext cx="6521214" cy="745588"/>
          </a:xfrm>
        </p:spPr>
        <p:txBody>
          <a:bodyPr>
            <a:normAutofit/>
          </a:bodyPr>
          <a:lstStyle/>
          <a:p>
            <a:r>
              <a:rPr lang="sv-SE" dirty="0"/>
              <a:t>Security Concerns</a:t>
            </a:r>
            <a:endParaRPr lang="en-US" dirty="0"/>
          </a:p>
        </p:txBody>
      </p:sp>
      <p:sp>
        <p:nvSpPr>
          <p:cNvPr id="8195" name="Rectangle 3"/>
          <p:cNvSpPr>
            <a:spLocks noGrp="1" noChangeArrowheads="1"/>
          </p:cNvSpPr>
          <p:nvPr>
            <p:ph type="body" idx="1"/>
          </p:nvPr>
        </p:nvSpPr>
        <p:spPr>
          <a:xfrm>
            <a:off x="309488" y="1308296"/>
            <a:ext cx="7005711" cy="5549704"/>
          </a:xfrm>
        </p:spPr>
        <p:txBody>
          <a:bodyPr>
            <a:normAutofit/>
          </a:bodyPr>
          <a:lstStyle/>
          <a:p>
            <a:pPr>
              <a:lnSpc>
                <a:spcPct val="90000"/>
              </a:lnSpc>
            </a:pPr>
            <a:r>
              <a:rPr lang="en-US" sz="2400" dirty="0"/>
              <a:t>key concerns </a:t>
            </a:r>
            <a:r>
              <a:rPr lang="en-US" sz="2400" dirty="0"/>
              <a:t>are </a:t>
            </a:r>
            <a:endParaRPr lang="en-US" sz="2400" dirty="0"/>
          </a:p>
          <a:p>
            <a:pPr marL="514350" indent="-514350">
              <a:lnSpc>
                <a:spcPct val="90000"/>
              </a:lnSpc>
              <a:buFont typeface="+mj-lt"/>
              <a:buAutoNum type="arabicPeriod"/>
            </a:pPr>
            <a:r>
              <a:rPr lang="en-US" sz="2400" dirty="0">
                <a:solidFill>
                  <a:schemeClr val="accent1">
                    <a:lumMod val="50000"/>
                  </a:schemeClr>
                </a:solidFill>
              </a:rPr>
              <a:t>Confidentiality:</a:t>
            </a:r>
            <a:r>
              <a:rPr lang="en-US" sz="2400" b="1" dirty="0">
                <a:solidFill>
                  <a:schemeClr val="accent1">
                    <a:lumMod val="50000"/>
                  </a:schemeClr>
                </a:solidFill>
              </a:rPr>
              <a:t>-</a:t>
            </a:r>
            <a:r>
              <a:rPr lang="en-US" sz="2400" dirty="0"/>
              <a:t>encrypt </a:t>
            </a:r>
            <a:r>
              <a:rPr lang="en-US" sz="2400" dirty="0"/>
              <a:t>identification and session key </a:t>
            </a:r>
            <a:r>
              <a:rPr lang="en-US" sz="2400" dirty="0"/>
              <a:t>info. </a:t>
            </a:r>
          </a:p>
          <a:p>
            <a:pPr marL="514350" indent="-514350">
              <a:lnSpc>
                <a:spcPct val="90000"/>
              </a:lnSpc>
              <a:buFont typeface="+mj-lt"/>
              <a:buAutoNum type="arabicPeriod" startAt="2"/>
            </a:pPr>
            <a:r>
              <a:rPr lang="en-US" sz="2400" dirty="0">
                <a:solidFill>
                  <a:schemeClr val="accent1">
                    <a:lumMod val="50000"/>
                  </a:schemeClr>
                </a:solidFill>
              </a:rPr>
              <a:t>Timestamp:-</a:t>
            </a:r>
            <a:r>
              <a:rPr lang="en-US" sz="2400" dirty="0"/>
              <a:t> </a:t>
            </a:r>
            <a:r>
              <a:rPr lang="en-US" sz="2400" dirty="0"/>
              <a:t>to prevent </a:t>
            </a:r>
            <a:r>
              <a:rPr lang="en-US" sz="2400" b="1" dirty="0"/>
              <a:t>replay </a:t>
            </a:r>
            <a:r>
              <a:rPr lang="en-US" sz="2400" b="1" dirty="0"/>
              <a:t>attacks.</a:t>
            </a:r>
            <a:r>
              <a:rPr lang="en-US" sz="2400" dirty="0"/>
              <a:t> </a:t>
            </a:r>
            <a:endParaRPr lang="en-US" sz="2400" dirty="0"/>
          </a:p>
          <a:p>
            <a:pPr>
              <a:lnSpc>
                <a:spcPct val="90000"/>
              </a:lnSpc>
            </a:pPr>
            <a:r>
              <a:rPr lang="en-US" sz="2400" dirty="0"/>
              <a:t>by </a:t>
            </a:r>
            <a:r>
              <a:rPr lang="en-US" sz="2400" dirty="0"/>
              <a:t>using </a:t>
            </a:r>
            <a:r>
              <a:rPr lang="en-US" sz="2400" i="1" dirty="0">
                <a:solidFill>
                  <a:schemeClr val="accent1">
                    <a:lumMod val="50000"/>
                  </a:schemeClr>
                </a:solidFill>
              </a:rPr>
              <a:t>sequence numbers </a:t>
            </a:r>
            <a:endParaRPr lang="en-US"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796287" y="379828"/>
            <a:ext cx="6347713" cy="773723"/>
          </a:xfrm>
        </p:spPr>
        <p:txBody>
          <a:bodyPr>
            <a:normAutofit/>
          </a:bodyPr>
          <a:lstStyle/>
          <a:p>
            <a:pPr eaLnBrk="1" hangingPunct="1"/>
            <a:r>
              <a:rPr lang="en-US" dirty="0"/>
              <a:t>Kerberos</a:t>
            </a:r>
          </a:p>
        </p:txBody>
      </p:sp>
      <p:pic>
        <p:nvPicPr>
          <p:cNvPr id="7171" name="Content Placeholder 3" descr="Kerberos.gif"/>
          <p:cNvPicPr>
            <a:picLocks noGrp="1" noChangeAspect="1"/>
          </p:cNvPicPr>
          <p:nvPr>
            <p:ph idx="1"/>
          </p:nvPr>
        </p:nvPicPr>
        <p:blipFill>
          <a:blip r:embed="R53a5f7e2e5824032"/>
          <a:srcRect/>
          <a:stretch>
            <a:fillRect/>
          </a:stretch>
        </p:blipFill>
        <p:spPr>
          <a:xfrm>
            <a:off x="182000" y="1239496"/>
            <a:ext cx="7296150" cy="4108450"/>
          </a:xfrm>
        </p:spPr>
      </p:pic>
      <p:sp>
        <p:nvSpPr>
          <p:cNvPr id="4" name="TextBox 3"/>
          <p:cNvSpPr txBox="1"/>
          <p:nvPr/>
        </p:nvSpPr>
        <p:spPr>
          <a:xfrm>
            <a:off x="393895" y="5584874"/>
            <a:ext cx="6583680" cy="646331"/>
          </a:xfrm>
          <a:prstGeom prst="rect">
            <a:avLst/>
          </a:prstGeom>
          <a:noFill/>
        </p:spPr>
        <p:txBody>
          <a:bodyPr wrap="square" rtlCol="0">
            <a:spAutoFit/>
          </a:bodyPr>
          <a:lstStyle/>
          <a:p>
            <a:r>
              <a:rPr lang="sv-SE" dirty="0"/>
              <a:t> In Greek mythology, a many headed dog, the guardian of the  entrance of Hades</a:t>
            </a: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Kerberos?</a:t>
            </a:r>
          </a:p>
        </p:txBody>
      </p:sp>
      <p:sp>
        <p:nvSpPr>
          <p:cNvPr id="3" name="Content Placeholder 2"/>
          <p:cNvSpPr>
            <a:spLocks noGrp="1"/>
          </p:cNvSpPr>
          <p:nvPr>
            <p:ph idx="1"/>
          </p:nvPr>
        </p:nvSpPr>
        <p:spPr>
          <a:xfrm>
            <a:off x="331304" y="1266092"/>
            <a:ext cx="7089914" cy="4748767"/>
          </a:xfrm>
        </p:spPr>
        <p:txBody>
          <a:bodyPr>
            <a:normAutofit fontScale="92500" lnSpcReduction="20000"/>
          </a:bodyPr>
          <a:lstStyle/>
          <a:p>
            <a:pPr>
              <a:lnSpc>
                <a:spcPct val="150000"/>
              </a:lnSpc>
            </a:pPr>
            <a:r>
              <a:rPr lang="en-US" sz="2400" dirty="0"/>
              <a:t>Developed as part of Project </a:t>
            </a:r>
            <a:r>
              <a:rPr lang="en-US" sz="2400" dirty="0">
                <a:solidFill>
                  <a:schemeClr val="accent3">
                    <a:lumMod val="75000"/>
                  </a:schemeClr>
                </a:solidFill>
              </a:rPr>
              <a:t>Athena</a:t>
            </a:r>
            <a:r>
              <a:rPr lang="en-US" sz="2400" dirty="0"/>
              <a:t> at MIT</a:t>
            </a:r>
          </a:p>
          <a:p>
            <a:pPr>
              <a:lnSpc>
                <a:spcPct val="150000"/>
              </a:lnSpc>
            </a:pPr>
            <a:r>
              <a:rPr lang="en-US" sz="2400" dirty="0"/>
              <a:t>Open Source hence freely available</a:t>
            </a:r>
          </a:p>
          <a:p>
            <a:pPr>
              <a:lnSpc>
                <a:spcPct val="150000"/>
              </a:lnSpc>
            </a:pPr>
            <a:r>
              <a:rPr lang="en-AU" sz="2400" dirty="0"/>
              <a:t>Provides centralised </a:t>
            </a:r>
            <a:r>
              <a:rPr lang="en-AU" sz="2400" dirty="0">
                <a:solidFill>
                  <a:schemeClr val="accent3">
                    <a:lumMod val="75000"/>
                  </a:schemeClr>
                </a:solidFill>
              </a:rPr>
              <a:t>private-key</a:t>
            </a:r>
            <a:r>
              <a:rPr lang="en-AU" sz="2400" dirty="0"/>
              <a:t> </a:t>
            </a:r>
            <a:r>
              <a:rPr lang="en-AU" sz="2400" i="1" dirty="0">
                <a:solidFill>
                  <a:schemeClr val="accent1">
                    <a:lumMod val="50000"/>
                  </a:schemeClr>
                </a:solidFill>
              </a:rPr>
              <a:t>third-party authentication</a:t>
            </a:r>
            <a:r>
              <a:rPr lang="en-AU" sz="2400" dirty="0"/>
              <a:t> in a distributed network</a:t>
            </a:r>
            <a:endParaRPr lang="en-US" sz="2400" dirty="0"/>
          </a:p>
          <a:p>
            <a:pPr>
              <a:lnSpc>
                <a:spcPct val="150000"/>
              </a:lnSpc>
            </a:pPr>
            <a:r>
              <a:rPr lang="en-US" sz="2400" dirty="0"/>
              <a:t>Provides </a:t>
            </a:r>
            <a:r>
              <a:rPr lang="en-US" sz="2400" dirty="0"/>
              <a:t>single sign-on capability</a:t>
            </a:r>
          </a:p>
          <a:p>
            <a:pPr>
              <a:lnSpc>
                <a:spcPct val="150000"/>
              </a:lnSpc>
            </a:pPr>
            <a:r>
              <a:rPr lang="en-US" sz="2400" dirty="0"/>
              <a:t>Passwords </a:t>
            </a:r>
            <a:r>
              <a:rPr lang="en-US" sz="2400" dirty="0"/>
              <a:t>(</a:t>
            </a:r>
            <a:r>
              <a:rPr lang="en-US" sz="2400" dirty="0" err="1"/>
              <a:t>i.e</a:t>
            </a:r>
            <a:r>
              <a:rPr lang="en-US" sz="2400" dirty="0"/>
              <a:t>: Secret Key) never </a:t>
            </a:r>
            <a:r>
              <a:rPr lang="en-US" sz="2400" dirty="0"/>
              <a:t>sent across </a:t>
            </a:r>
            <a:r>
              <a:rPr lang="en-US" sz="2400" dirty="0"/>
              <a:t>network</a:t>
            </a:r>
          </a:p>
          <a:p>
            <a:pPr>
              <a:lnSpc>
                <a:spcPct val="150000"/>
              </a:lnSpc>
            </a:pPr>
            <a:r>
              <a:rPr lang="en-US" sz="2400" dirty="0"/>
              <a:t>Key revocation can be </a:t>
            </a:r>
            <a:r>
              <a:rPr lang="en-US" sz="2400" dirty="0" err="1"/>
              <a:t>achived</a:t>
            </a:r>
            <a:r>
              <a:rPr lang="en-US" sz="2400" dirty="0"/>
              <a:t> by disabling a user at KDC.</a:t>
            </a:r>
          </a:p>
          <a:p>
            <a:endParaRPr lang="en-US" sz="2400" dirty="0"/>
          </a:p>
          <a:p>
            <a:endParaRPr lang="en-US" sz="2400" dirty="0"/>
          </a:p>
        </p:txBody>
      </p:sp>
    </p:spTree>
    <p:extLst>
      <p:ext uri="{BB962C8B-B14F-4D97-AF65-F5344CB8AC3E}">
        <p14:creationId xmlns:p14="http://schemas.microsoft.com/office/powerpoint/2010/main" val="2338794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B8BDC-F32C-4E61-6D5D-B2E1A3E90F9D}"/>
              </a:ext>
            </a:extLst>
          </p:cNvPr>
          <p:cNvSpPr>
            <a:spLocks noGrp="1"/>
          </p:cNvSpPr>
          <p:nvPr>
            <p:ph idx="1"/>
          </p:nvPr>
        </p:nvSpPr>
        <p:spPr>
          <a:xfrm>
            <a:off x="611560" y="836712"/>
            <a:ext cx="8075240" cy="5737824"/>
          </a:xfrm>
        </p:spPr>
        <p:txBody>
          <a:bodyPr>
            <a:normAutofit fontScale="92500" lnSpcReduction="20000"/>
          </a:bodyPr>
          <a:lstStyle/>
          <a:p>
            <a:r>
              <a:rPr lang="en-US" dirty="0"/>
              <a:t>1.</a:t>
            </a:r>
            <a:r>
              <a:rPr lang="en-IN" dirty="0"/>
              <a:t> Plaintext</a:t>
            </a:r>
          </a:p>
          <a:p>
            <a:r>
              <a:rPr lang="en-IN" dirty="0"/>
              <a:t>2.Encryption algorithm</a:t>
            </a:r>
          </a:p>
          <a:p>
            <a:r>
              <a:rPr lang="en-IN" dirty="0"/>
              <a:t>3. Public and private keys</a:t>
            </a:r>
          </a:p>
          <a:p>
            <a:r>
              <a:rPr lang="en-IN" dirty="0"/>
              <a:t>4.Ciphertext</a:t>
            </a:r>
          </a:p>
          <a:p>
            <a:r>
              <a:rPr lang="en-IN" dirty="0"/>
              <a:t>5. Decryption algorithm</a:t>
            </a:r>
          </a:p>
          <a:p>
            <a:pPr marL="109728" indent="0">
              <a:buNone/>
            </a:pPr>
            <a:endParaRPr lang="en-IN" dirty="0"/>
          </a:p>
          <a:p>
            <a:r>
              <a:rPr lang="en-IN" dirty="0"/>
              <a:t>Is  figure(a) provide authentication????</a:t>
            </a:r>
          </a:p>
          <a:p>
            <a:endParaRPr lang="en-IN" dirty="0"/>
          </a:p>
          <a:p>
            <a:r>
              <a:rPr lang="en-US" dirty="0"/>
              <a:t>We mentioned earlier that either of the two related keys can be used for encryption, with the other being used for decryption. </a:t>
            </a:r>
          </a:p>
          <a:p>
            <a:r>
              <a:rPr lang="en-US" dirty="0"/>
              <a:t>This enables a rather different cryptographic scheme to be implemented. Whereas the scheme illustrated in Figure (a)provides confidentiality,</a:t>
            </a:r>
          </a:p>
          <a:p>
            <a:r>
              <a:rPr lang="en-US" dirty="0"/>
              <a:t> Figures b the use of public-key encryption to provide authentication:</a:t>
            </a:r>
            <a:endParaRPr lang="en-IN" dirty="0"/>
          </a:p>
        </p:txBody>
      </p:sp>
    </p:spTree>
    <p:extLst>
      <p:ext uri="{BB962C8B-B14F-4D97-AF65-F5344CB8AC3E}">
        <p14:creationId xmlns:p14="http://schemas.microsoft.com/office/powerpoint/2010/main" val="2196317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How does Kerberos Works? </a:t>
            </a:r>
          </a:p>
        </p:txBody>
      </p:sp>
      <p:sp>
        <p:nvSpPr>
          <p:cNvPr id="11267" name="Content Placeholder 2"/>
          <p:cNvSpPr>
            <a:spLocks noGrp="1"/>
          </p:cNvSpPr>
          <p:nvPr>
            <p:ph idx="1"/>
          </p:nvPr>
        </p:nvSpPr>
        <p:spPr>
          <a:xfrm>
            <a:off x="295422" y="1308296"/>
            <a:ext cx="7272995" cy="4733068"/>
          </a:xfrm>
        </p:spPr>
        <p:txBody>
          <a:bodyPr>
            <a:noAutofit/>
          </a:bodyPr>
          <a:lstStyle/>
          <a:p>
            <a:pPr eaLnBrk="1" hangingPunct="1">
              <a:buNone/>
            </a:pPr>
            <a:endParaRPr lang="en-US" sz="2400" dirty="0"/>
          </a:p>
          <a:p>
            <a:pPr eaLnBrk="1" hangingPunct="1"/>
            <a:r>
              <a:rPr lang="en-US" sz="2400" dirty="0"/>
              <a:t>Uses an </a:t>
            </a:r>
            <a:r>
              <a:rPr lang="en-US" sz="2400" i="1" dirty="0">
                <a:solidFill>
                  <a:schemeClr val="accent1">
                    <a:lumMod val="50000"/>
                  </a:schemeClr>
                </a:solidFill>
              </a:rPr>
              <a:t>Authentication Server (AS)</a:t>
            </a:r>
          </a:p>
          <a:p>
            <a:pPr lvl="1" eaLnBrk="1" hangingPunct="1"/>
            <a:r>
              <a:rPr lang="en-US" sz="2400" dirty="0"/>
              <a:t>Knows all user </a:t>
            </a:r>
            <a:r>
              <a:rPr lang="en-US" sz="2400" i="1" dirty="0">
                <a:solidFill>
                  <a:schemeClr val="accent1">
                    <a:lumMod val="50000"/>
                  </a:schemeClr>
                </a:solidFill>
              </a:rPr>
              <a:t>passwords</a:t>
            </a:r>
            <a:r>
              <a:rPr lang="en-US" sz="2400" dirty="0"/>
              <a:t>, and stores in a DB</a:t>
            </a:r>
          </a:p>
          <a:p>
            <a:pPr lvl="1" eaLnBrk="1" hangingPunct="1"/>
            <a:r>
              <a:rPr lang="en-US" sz="2400" dirty="0"/>
              <a:t>Shares a </a:t>
            </a:r>
            <a:r>
              <a:rPr lang="en-US" sz="2400" i="1" dirty="0">
                <a:solidFill>
                  <a:schemeClr val="accent1">
                    <a:lumMod val="50000"/>
                  </a:schemeClr>
                </a:solidFill>
              </a:rPr>
              <a:t>unique secret key</a:t>
            </a:r>
            <a:r>
              <a:rPr lang="en-US" sz="2400" dirty="0"/>
              <a:t> with every user.</a:t>
            </a:r>
          </a:p>
          <a:p>
            <a:pPr lvl="1" eaLnBrk="1" hangingPunct="1"/>
            <a:r>
              <a:rPr lang="en-US" sz="2400" dirty="0"/>
              <a:t>Send an encrypted </a:t>
            </a:r>
            <a:r>
              <a:rPr lang="en-US" sz="2400" i="1" dirty="0">
                <a:solidFill>
                  <a:schemeClr val="accent1">
                    <a:lumMod val="50000"/>
                  </a:schemeClr>
                </a:solidFill>
              </a:rPr>
              <a:t>ticket granting ticket</a:t>
            </a:r>
          </a:p>
          <a:p>
            <a:pPr lvl="1" eaLnBrk="1" hangingPunct="1"/>
            <a:r>
              <a:rPr lang="en-US" sz="2400" dirty="0"/>
              <a:t>TGT contains a </a:t>
            </a:r>
            <a:r>
              <a:rPr lang="en-US" sz="2400" i="1" dirty="0">
                <a:solidFill>
                  <a:schemeClr val="accent1">
                    <a:lumMod val="50000"/>
                  </a:schemeClr>
                </a:solidFill>
              </a:rPr>
              <a:t>lifetime and timestamp</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How does Kerberos Works? </a:t>
            </a:r>
          </a:p>
        </p:txBody>
      </p:sp>
      <p:sp>
        <p:nvSpPr>
          <p:cNvPr id="12291" name="Content Placeholder 2"/>
          <p:cNvSpPr>
            <a:spLocks noGrp="1"/>
          </p:cNvSpPr>
          <p:nvPr>
            <p:ph idx="1"/>
          </p:nvPr>
        </p:nvSpPr>
        <p:spPr>
          <a:xfrm>
            <a:off x="0" y="1406770"/>
            <a:ext cx="6957313" cy="4634594"/>
          </a:xfrm>
        </p:spPr>
        <p:txBody>
          <a:bodyPr/>
          <a:lstStyle/>
          <a:p>
            <a:pPr eaLnBrk="1" hangingPunct="1"/>
            <a:r>
              <a:rPr lang="en-US" sz="2400" dirty="0"/>
              <a:t>Uses a </a:t>
            </a:r>
            <a:r>
              <a:rPr lang="en-US" sz="2400" i="1" dirty="0">
                <a:solidFill>
                  <a:schemeClr val="accent1">
                    <a:lumMod val="50000"/>
                  </a:schemeClr>
                </a:solidFill>
              </a:rPr>
              <a:t>Ticket Granting Server (TGS)</a:t>
            </a:r>
          </a:p>
          <a:p>
            <a:pPr lvl="1" eaLnBrk="1" hangingPunct="1"/>
            <a:r>
              <a:rPr lang="en-US" sz="2400" i="1" dirty="0">
                <a:solidFill>
                  <a:schemeClr val="accent1">
                    <a:lumMod val="50000"/>
                  </a:schemeClr>
                </a:solidFill>
              </a:rPr>
              <a:t>Issues tickets </a:t>
            </a:r>
            <a:r>
              <a:rPr lang="en-US" sz="2400" dirty="0">
                <a:solidFill>
                  <a:schemeClr val="accent3">
                    <a:lumMod val="75000"/>
                  </a:schemeClr>
                </a:solidFill>
              </a:rPr>
              <a:t>to users </a:t>
            </a:r>
            <a:r>
              <a:rPr lang="en-US" sz="2400" dirty="0"/>
              <a:t>authenticated by AS.</a:t>
            </a:r>
          </a:p>
          <a:p>
            <a:pPr lvl="1" eaLnBrk="1" hangingPunct="1"/>
            <a:r>
              <a:rPr lang="en-US" sz="2400" i="1" dirty="0">
                <a:solidFill>
                  <a:schemeClr val="accent1">
                    <a:lumMod val="50000"/>
                  </a:schemeClr>
                </a:solidFill>
              </a:rPr>
              <a:t>Encrypted with a key </a:t>
            </a:r>
            <a:r>
              <a:rPr lang="en-US" sz="2400" dirty="0"/>
              <a:t>only known by AS and TGS</a:t>
            </a:r>
          </a:p>
          <a:p>
            <a:pPr lvl="1" eaLnBrk="1" hangingPunct="1"/>
            <a:r>
              <a:rPr lang="en-US" sz="2400" dirty="0"/>
              <a:t>Returns a </a:t>
            </a:r>
            <a:r>
              <a:rPr lang="en-US" sz="2400" i="1" dirty="0">
                <a:solidFill>
                  <a:schemeClr val="accent1">
                    <a:lumMod val="50000"/>
                  </a:schemeClr>
                </a:solidFill>
              </a:rPr>
              <a:t>service granting ticket</a:t>
            </a:r>
          </a:p>
          <a:p>
            <a:pPr eaLnBrk="1" hangingPunct="1"/>
            <a:r>
              <a:rPr lang="en-US" sz="2400" dirty="0"/>
              <a:t>Service granting ticket contains timestamp and lifetime</a:t>
            </a:r>
          </a:p>
          <a:p>
            <a:pPr eaLnBrk="1" hangingPunct="1">
              <a:buFont typeface="Wingdings 2" pitchFamily="18" charset="2"/>
              <a:buNone/>
            </a:pP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Kerberos Dialog</a:t>
            </a:r>
          </a:p>
        </p:txBody>
      </p:sp>
      <p:sp>
        <p:nvSpPr>
          <p:cNvPr id="13315" name="Content Placeholder 2"/>
          <p:cNvSpPr>
            <a:spLocks noGrp="1"/>
          </p:cNvSpPr>
          <p:nvPr>
            <p:ph idx="1"/>
          </p:nvPr>
        </p:nvSpPr>
        <p:spPr>
          <a:xfrm>
            <a:off x="609599" y="1434906"/>
            <a:ext cx="7212038" cy="5423094"/>
          </a:xfrm>
        </p:spPr>
        <p:txBody>
          <a:bodyPr>
            <a:noAutofit/>
          </a:bodyPr>
          <a:lstStyle/>
          <a:p>
            <a:pPr eaLnBrk="1" hangingPunct="1"/>
            <a:r>
              <a:rPr lang="en-US" sz="2400" dirty="0"/>
              <a:t>Message Exchanges</a:t>
            </a:r>
          </a:p>
          <a:p>
            <a:pPr lvl="1"/>
            <a:r>
              <a:rPr lang="en-US" sz="2400" dirty="0"/>
              <a:t>Simplified approach</a:t>
            </a:r>
          </a:p>
          <a:p>
            <a:pPr lvl="2"/>
            <a:r>
              <a:rPr lang="en-US" sz="2400" dirty="0"/>
              <a:t>Client asks authentication server for ticket</a:t>
            </a:r>
          </a:p>
          <a:p>
            <a:pPr lvl="2"/>
            <a:r>
              <a:rPr lang="en-US" sz="2400" dirty="0"/>
              <a:t>AS exchange to obtain </a:t>
            </a:r>
            <a:r>
              <a:rPr lang="en-US" sz="2400" i="1" dirty="0">
                <a:solidFill>
                  <a:schemeClr val="accent1">
                    <a:lumMod val="50000"/>
                  </a:schemeClr>
                </a:solidFill>
              </a:rPr>
              <a:t>ticket-granting ticket</a:t>
            </a:r>
            <a:endParaRPr lang="en-US" sz="2400" dirty="0"/>
          </a:p>
          <a:p>
            <a:pPr lvl="2"/>
            <a:r>
              <a:rPr lang="en-US" sz="2400" dirty="0"/>
              <a:t>AS grants ticket</a:t>
            </a:r>
          </a:p>
          <a:p>
            <a:pPr lvl="2"/>
            <a:r>
              <a:rPr lang="en-US" sz="2400" dirty="0"/>
              <a:t>TGS exchange to obtain </a:t>
            </a:r>
            <a:r>
              <a:rPr lang="en-US" sz="2400" i="1" dirty="0">
                <a:solidFill>
                  <a:schemeClr val="accent1">
                    <a:lumMod val="50000"/>
                  </a:schemeClr>
                </a:solidFill>
              </a:rPr>
              <a:t>service granting ticket</a:t>
            </a:r>
            <a:endParaRPr lang="en-US" sz="2400" dirty="0"/>
          </a:p>
          <a:p>
            <a:pPr lvl="2"/>
            <a:r>
              <a:rPr lang="en-US" sz="2400" dirty="0"/>
              <a:t>Client sends ticket to server</a:t>
            </a:r>
          </a:p>
          <a:p>
            <a:pPr lvl="2"/>
            <a:r>
              <a:rPr lang="en-US" sz="2400" dirty="0"/>
              <a:t>Client/Server authentication exchange to obtain </a:t>
            </a:r>
            <a:r>
              <a:rPr lang="en-US" sz="2400" i="1" dirty="0">
                <a:solidFill>
                  <a:schemeClr val="accent1">
                    <a:lumMod val="50000"/>
                  </a:schemeClr>
                </a:solidFill>
              </a:rPr>
              <a:t>service</a:t>
            </a:r>
          </a:p>
          <a:p>
            <a:pPr lvl="2"/>
            <a:endParaRPr lang="en-US" sz="2400" dirty="0"/>
          </a:p>
          <a:p>
            <a:pPr eaLnBrk="1" hangingPunct="1"/>
            <a:endParaRPr lang="en-US"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6" descr="Ch14. Kerberos.pdf                                             002F6F4DMacintosh HD                   B83AE914:"/>
          <p:cNvPicPr>
            <a:picLocks noGrp="1" noChangeAspect="1" noChangeArrowheads="1"/>
          </p:cNvPicPr>
          <p:nvPr>
            <p:ph idx="1"/>
          </p:nvPr>
        </p:nvPicPr>
        <p:blipFill>
          <a:blip r:embed="Rfb69da152a8044c3"/>
          <a:srcRect t="4633" b="9265"/>
          <a:stretch>
            <a:fillRect/>
          </a:stretch>
        </p:blipFill>
        <p:spPr>
          <a:xfrm>
            <a:off x="0" y="0"/>
            <a:ext cx="9144000" cy="6858002"/>
          </a:xfr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316523" y="4994031"/>
            <a:ext cx="990600" cy="997636"/>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t>USER</a:t>
            </a:r>
            <a:endParaRPr lang="en-US" sz="1400" dirty="0"/>
          </a:p>
        </p:txBody>
      </p:sp>
      <p:sp>
        <p:nvSpPr>
          <p:cNvPr id="7" name="Rectangle 4"/>
          <p:cNvSpPr>
            <a:spLocks noChangeArrowheads="1"/>
          </p:cNvSpPr>
          <p:nvPr/>
        </p:nvSpPr>
        <p:spPr bwMode="auto">
          <a:xfrm>
            <a:off x="7098323" y="581467"/>
            <a:ext cx="1752600" cy="40386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Key</a:t>
            </a:r>
          </a:p>
          <a:p>
            <a:pPr algn="ctr"/>
            <a:r>
              <a:rPr lang="en-US"/>
              <a:t>Distribution</a:t>
            </a:r>
          </a:p>
          <a:p>
            <a:pPr algn="ctr"/>
            <a:r>
              <a:rPr lang="en-US"/>
              <a:t>Center</a:t>
            </a:r>
          </a:p>
        </p:txBody>
      </p:sp>
      <p:sp>
        <p:nvSpPr>
          <p:cNvPr id="8" name="Rectangle 10"/>
          <p:cNvSpPr>
            <a:spLocks noChangeArrowheads="1"/>
          </p:cNvSpPr>
          <p:nvPr/>
        </p:nvSpPr>
        <p:spPr bwMode="auto">
          <a:xfrm>
            <a:off x="7250723" y="733867"/>
            <a:ext cx="1447800" cy="914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Ticket</a:t>
            </a:r>
          </a:p>
          <a:p>
            <a:pPr algn="ctr"/>
            <a:r>
              <a:rPr lang="en-US"/>
              <a:t>Granting</a:t>
            </a:r>
          </a:p>
          <a:p>
            <a:pPr algn="ctr"/>
            <a:r>
              <a:rPr lang="en-US"/>
              <a:t>Service</a:t>
            </a:r>
          </a:p>
        </p:txBody>
      </p:sp>
      <p:sp>
        <p:nvSpPr>
          <p:cNvPr id="9" name="Rectangle 11"/>
          <p:cNvSpPr>
            <a:spLocks noChangeArrowheads="1"/>
          </p:cNvSpPr>
          <p:nvPr/>
        </p:nvSpPr>
        <p:spPr bwMode="auto">
          <a:xfrm>
            <a:off x="7250723" y="3553267"/>
            <a:ext cx="1447800" cy="914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Authen-</a:t>
            </a:r>
          </a:p>
          <a:p>
            <a:pPr algn="ctr"/>
            <a:r>
              <a:rPr lang="en-US"/>
              <a:t>Tication</a:t>
            </a:r>
          </a:p>
          <a:p>
            <a:pPr algn="ctr"/>
            <a:r>
              <a:rPr lang="en-US"/>
              <a:t>Service</a:t>
            </a:r>
          </a:p>
        </p:txBody>
      </p:sp>
      <p:sp>
        <p:nvSpPr>
          <p:cNvPr id="10" name="Rectangle 14"/>
          <p:cNvSpPr>
            <a:spLocks noChangeArrowheads="1"/>
          </p:cNvSpPr>
          <p:nvPr/>
        </p:nvSpPr>
        <p:spPr bwMode="auto">
          <a:xfrm>
            <a:off x="392723" y="200467"/>
            <a:ext cx="1752600" cy="2362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XYZ Service</a:t>
            </a:r>
          </a:p>
          <a:p>
            <a:pPr algn="ctr"/>
            <a:endParaRPr lang="en-US" dirty="0"/>
          </a:p>
          <a:p>
            <a:pPr algn="ctr"/>
            <a:r>
              <a:rPr lang="en-US" b="1" dirty="0"/>
              <a:t>SERVER</a:t>
            </a:r>
            <a:endParaRPr lang="en-US" b="1" dirty="0"/>
          </a:p>
        </p:txBody>
      </p:sp>
      <p:sp>
        <p:nvSpPr>
          <p:cNvPr id="11" name="Rectangle 16"/>
          <p:cNvSpPr>
            <a:spLocks noChangeArrowheads="1"/>
          </p:cNvSpPr>
          <p:nvPr/>
        </p:nvSpPr>
        <p:spPr bwMode="auto">
          <a:xfrm>
            <a:off x="2754923" y="4010467"/>
            <a:ext cx="1905000" cy="2362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t>Gurukul</a:t>
            </a:r>
            <a:endParaRPr lang="en-US" dirty="0"/>
          </a:p>
          <a:p>
            <a:pPr algn="ctr"/>
            <a:r>
              <a:rPr lang="en-US" dirty="0"/>
              <a:t>Desktop</a:t>
            </a:r>
          </a:p>
          <a:p>
            <a:pPr algn="ctr"/>
            <a:r>
              <a:rPr lang="en-US" dirty="0"/>
              <a:t>Computer</a:t>
            </a:r>
          </a:p>
        </p:txBody>
      </p:sp>
      <p:sp>
        <p:nvSpPr>
          <p:cNvPr id="12" name="Line 18"/>
          <p:cNvSpPr>
            <a:spLocks noChangeShapeType="1"/>
          </p:cNvSpPr>
          <p:nvPr/>
        </p:nvSpPr>
        <p:spPr bwMode="auto">
          <a:xfrm>
            <a:off x="6679933" y="1771049"/>
            <a:ext cx="413886" cy="635268"/>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9"/>
          <p:cNvSpPr txBox="1">
            <a:spLocks noChangeArrowheads="1"/>
          </p:cNvSpPr>
          <p:nvPr/>
        </p:nvSpPr>
        <p:spPr bwMode="auto">
          <a:xfrm>
            <a:off x="3440723" y="1267267"/>
            <a:ext cx="3505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Think “Kerberos Server” and don’t let yourself get mired in terminology.</a:t>
            </a:r>
          </a:p>
        </p:txBody>
      </p:sp>
    </p:spTree>
    <p:extLst>
      <p:ext uri="{BB962C8B-B14F-4D97-AF65-F5344CB8AC3E}">
        <p14:creationId xmlns:p14="http://schemas.microsoft.com/office/powerpoint/2010/main" val="328634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500" fill="hold"/>
                                        <p:tgtEl>
                                          <p:spTgt spid="7"/>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decel="50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5000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ppt_x"/>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895600" y="4038600"/>
            <a:ext cx="1905000" cy="2362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t>Gurukul</a:t>
            </a:r>
            <a:endParaRPr lang="en-US" dirty="0"/>
          </a:p>
          <a:p>
            <a:pPr algn="ctr"/>
            <a:r>
              <a:rPr lang="en-US" dirty="0"/>
              <a:t>Desktop</a:t>
            </a:r>
          </a:p>
          <a:p>
            <a:pPr algn="ctr"/>
            <a:r>
              <a:rPr lang="en-US" dirty="0"/>
              <a:t>Computer</a:t>
            </a:r>
          </a:p>
        </p:txBody>
      </p:sp>
      <p:sp>
        <p:nvSpPr>
          <p:cNvPr id="15" name="AutoShape 3"/>
          <p:cNvSpPr>
            <a:spLocks noChangeArrowheads="1"/>
          </p:cNvSpPr>
          <p:nvPr/>
        </p:nvSpPr>
        <p:spPr bwMode="auto">
          <a:xfrm>
            <a:off x="457200" y="5029200"/>
            <a:ext cx="990600" cy="990600"/>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t>USER</a:t>
            </a:r>
            <a:endParaRPr lang="en-US" sz="1400" dirty="0"/>
          </a:p>
        </p:txBody>
      </p:sp>
      <p:grpSp>
        <p:nvGrpSpPr>
          <p:cNvPr id="2" name="Group 4"/>
          <p:cNvGrpSpPr>
            <a:grpSpLocks/>
          </p:cNvGrpSpPr>
          <p:nvPr/>
        </p:nvGrpSpPr>
        <p:grpSpPr bwMode="auto">
          <a:xfrm>
            <a:off x="7239000" y="609600"/>
            <a:ext cx="1752600" cy="4038600"/>
            <a:chOff x="4560" y="384"/>
            <a:chExt cx="1104" cy="2544"/>
          </a:xfrm>
        </p:grpSpPr>
        <p:sp>
          <p:nvSpPr>
            <p:cNvPr id="17" name="Rectangle 5"/>
            <p:cNvSpPr>
              <a:spLocks noChangeArrowheads="1"/>
            </p:cNvSpPr>
            <p:nvPr/>
          </p:nvSpPr>
          <p:spPr bwMode="auto">
            <a:xfrm>
              <a:off x="4560" y="384"/>
              <a:ext cx="1104" cy="254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Key</a:t>
              </a:r>
            </a:p>
            <a:p>
              <a:pPr algn="ctr"/>
              <a:r>
                <a:rPr lang="en-US"/>
                <a:t>Distribution</a:t>
              </a:r>
            </a:p>
            <a:p>
              <a:pPr algn="ctr"/>
              <a:r>
                <a:rPr lang="en-US"/>
                <a:t>Center</a:t>
              </a:r>
            </a:p>
          </p:txBody>
        </p:sp>
        <p:sp>
          <p:nvSpPr>
            <p:cNvPr id="18" name="Rectangle 6"/>
            <p:cNvSpPr>
              <a:spLocks noChangeArrowheads="1"/>
            </p:cNvSpPr>
            <p:nvPr/>
          </p:nvSpPr>
          <p:spPr bwMode="auto">
            <a:xfrm>
              <a:off x="4656" y="480"/>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Ticket</a:t>
              </a:r>
            </a:p>
            <a:p>
              <a:pPr algn="ctr"/>
              <a:r>
                <a:rPr lang="en-US"/>
                <a:t>Granting</a:t>
              </a:r>
            </a:p>
            <a:p>
              <a:pPr algn="ctr"/>
              <a:r>
                <a:rPr lang="en-US"/>
                <a:t>Service</a:t>
              </a:r>
            </a:p>
          </p:txBody>
        </p:sp>
        <p:sp>
          <p:nvSpPr>
            <p:cNvPr id="19" name="Rectangle 7"/>
            <p:cNvSpPr>
              <a:spLocks noChangeArrowheads="1"/>
            </p:cNvSpPr>
            <p:nvPr/>
          </p:nvSpPr>
          <p:spPr bwMode="auto">
            <a:xfrm>
              <a:off x="4656" y="2256"/>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Authen-</a:t>
              </a:r>
            </a:p>
            <a:p>
              <a:pPr algn="ctr"/>
              <a:r>
                <a:rPr lang="en-US"/>
                <a:t>Tication</a:t>
              </a:r>
            </a:p>
            <a:p>
              <a:pPr algn="ctr"/>
              <a:r>
                <a:rPr lang="en-US"/>
                <a:t>Service</a:t>
              </a:r>
            </a:p>
          </p:txBody>
        </p:sp>
      </p:grpSp>
      <p:sp>
        <p:nvSpPr>
          <p:cNvPr id="20" name="Rectangle 8"/>
          <p:cNvSpPr>
            <a:spLocks noChangeArrowheads="1"/>
          </p:cNvSpPr>
          <p:nvPr/>
        </p:nvSpPr>
        <p:spPr bwMode="auto">
          <a:xfrm>
            <a:off x="533400" y="228600"/>
            <a:ext cx="1752600" cy="2362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XYZ Service</a:t>
            </a:r>
          </a:p>
        </p:txBody>
      </p:sp>
      <p:sp>
        <p:nvSpPr>
          <p:cNvPr id="21" name="Line 14"/>
          <p:cNvSpPr>
            <a:spLocks noChangeShapeType="1"/>
          </p:cNvSpPr>
          <p:nvPr/>
        </p:nvSpPr>
        <p:spPr bwMode="auto">
          <a:xfrm flipV="1">
            <a:off x="1439594" y="5247249"/>
            <a:ext cx="1486486" cy="219222"/>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5"/>
          <p:cNvSpPr>
            <a:spLocks noChangeShapeType="1"/>
          </p:cNvSpPr>
          <p:nvPr/>
        </p:nvSpPr>
        <p:spPr bwMode="auto">
          <a:xfrm flipV="1">
            <a:off x="4811150" y="4176929"/>
            <a:ext cx="2648243" cy="929641"/>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AutoShape 17"/>
          <p:cNvSpPr>
            <a:spLocks noChangeArrowheads="1"/>
          </p:cNvSpPr>
          <p:nvPr/>
        </p:nvSpPr>
        <p:spPr bwMode="auto">
          <a:xfrm>
            <a:off x="4267200" y="2362200"/>
            <a:ext cx="2895600" cy="1371600"/>
          </a:xfrm>
          <a:prstGeom prst="wedgeRoundRectCallout">
            <a:avLst>
              <a:gd name="adj1" fmla="val 20120"/>
              <a:gd name="adj2" fmla="val 10451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t>“I’d like to be allowed to get tickets from the Ticket Granting Server, please.</a:t>
            </a:r>
          </a:p>
        </p:txBody>
      </p:sp>
      <p:sp>
        <p:nvSpPr>
          <p:cNvPr id="12" name="TextBox 11"/>
          <p:cNvSpPr txBox="1"/>
          <p:nvPr/>
        </p:nvSpPr>
        <p:spPr>
          <a:xfrm>
            <a:off x="1730327" y="5008097"/>
            <a:ext cx="1084116" cy="369332"/>
          </a:xfrm>
          <a:prstGeom prst="rect">
            <a:avLst/>
          </a:prstGeom>
          <a:noFill/>
        </p:spPr>
        <p:txBody>
          <a:bodyPr wrap="square" rtlCol="0">
            <a:spAutoFit/>
          </a:bodyPr>
          <a:lstStyle/>
          <a:p>
            <a:r>
              <a:rPr lang="en-US" dirty="0"/>
              <a:t>UID&amp;PW</a:t>
            </a:r>
            <a:endParaRPr lang="en-IN" dirty="0"/>
          </a:p>
        </p:txBody>
      </p:sp>
      <p:sp>
        <p:nvSpPr>
          <p:cNvPr id="13" name="TextBox 12"/>
          <p:cNvSpPr txBox="1"/>
          <p:nvPr/>
        </p:nvSpPr>
        <p:spPr>
          <a:xfrm flipH="1">
            <a:off x="4811147" y="4501661"/>
            <a:ext cx="1322363" cy="369332"/>
          </a:xfrm>
          <a:prstGeom prst="rect">
            <a:avLst/>
          </a:prstGeom>
          <a:noFill/>
        </p:spPr>
        <p:txBody>
          <a:bodyPr wrap="square" rtlCol="0">
            <a:spAutoFit/>
          </a:bodyPr>
          <a:lstStyle/>
          <a:p>
            <a:r>
              <a:rPr lang="en-US" dirty="0"/>
              <a:t>       UID</a:t>
            </a:r>
            <a:endParaRPr lang="en-IN" dirty="0"/>
          </a:p>
        </p:txBody>
      </p:sp>
    </p:spTree>
    <p:extLst>
      <p:ext uri="{BB962C8B-B14F-4D97-AF65-F5344CB8AC3E}">
        <p14:creationId xmlns:p14="http://schemas.microsoft.com/office/powerpoint/2010/main" val="27674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1000" fill="hold"/>
                                        <p:tgtEl>
                                          <p:spTgt spid="22"/>
                                        </p:tgtEl>
                                        <p:attrNameLst>
                                          <p:attrName>ppt_x</p:attrName>
                                        </p:attrNameLst>
                                      </p:cBhvr>
                                      <p:tavLst>
                                        <p:tav tm="0">
                                          <p:val>
                                            <p:strVal val="#ppt_x"/>
                                          </p:val>
                                        </p:tav>
                                        <p:tav tm="100000">
                                          <p:val>
                                            <p:strVal val="#ppt_x"/>
                                          </p:val>
                                        </p:tav>
                                      </p:tavLst>
                                    </p:anim>
                                    <p:anim calcmode="lin" valueType="num">
                                      <p:cBhvr additive="base">
                                        <p:cTn id="13" dur="10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895600" y="4038600"/>
            <a:ext cx="1905000" cy="2362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t>Gurukul</a:t>
            </a:r>
            <a:endParaRPr lang="en-US" dirty="0"/>
          </a:p>
          <a:p>
            <a:pPr algn="ctr"/>
            <a:r>
              <a:rPr lang="en-US" dirty="0"/>
              <a:t>Desktop</a:t>
            </a:r>
            <a:endParaRPr lang="en-US" dirty="0"/>
          </a:p>
          <a:p>
            <a:pPr algn="ctr"/>
            <a:r>
              <a:rPr lang="en-US" dirty="0"/>
              <a:t>Computer</a:t>
            </a:r>
          </a:p>
        </p:txBody>
      </p:sp>
      <p:sp>
        <p:nvSpPr>
          <p:cNvPr id="15" name="AutoShape 3"/>
          <p:cNvSpPr>
            <a:spLocks noChangeArrowheads="1"/>
          </p:cNvSpPr>
          <p:nvPr/>
        </p:nvSpPr>
        <p:spPr bwMode="auto">
          <a:xfrm>
            <a:off x="457200" y="5029200"/>
            <a:ext cx="990600" cy="990600"/>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t>USER</a:t>
            </a:r>
            <a:endParaRPr lang="en-US" sz="1400" dirty="0"/>
          </a:p>
        </p:txBody>
      </p:sp>
      <p:grpSp>
        <p:nvGrpSpPr>
          <p:cNvPr id="2" name="Group 4"/>
          <p:cNvGrpSpPr>
            <a:grpSpLocks/>
          </p:cNvGrpSpPr>
          <p:nvPr/>
        </p:nvGrpSpPr>
        <p:grpSpPr bwMode="auto">
          <a:xfrm>
            <a:off x="7239000" y="609600"/>
            <a:ext cx="1752600" cy="4038600"/>
            <a:chOff x="4560" y="384"/>
            <a:chExt cx="1104" cy="2544"/>
          </a:xfrm>
        </p:grpSpPr>
        <p:sp>
          <p:nvSpPr>
            <p:cNvPr id="17" name="Rectangle 5"/>
            <p:cNvSpPr>
              <a:spLocks noChangeArrowheads="1"/>
            </p:cNvSpPr>
            <p:nvPr/>
          </p:nvSpPr>
          <p:spPr bwMode="auto">
            <a:xfrm>
              <a:off x="4560" y="384"/>
              <a:ext cx="1104" cy="254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Key</a:t>
              </a:r>
            </a:p>
            <a:p>
              <a:pPr algn="ctr"/>
              <a:r>
                <a:rPr lang="en-US"/>
                <a:t>Distribution</a:t>
              </a:r>
            </a:p>
            <a:p>
              <a:pPr algn="ctr"/>
              <a:r>
                <a:rPr lang="en-US"/>
                <a:t>Center</a:t>
              </a:r>
            </a:p>
          </p:txBody>
        </p:sp>
        <p:sp>
          <p:nvSpPr>
            <p:cNvPr id="18" name="Rectangle 6"/>
            <p:cNvSpPr>
              <a:spLocks noChangeArrowheads="1"/>
            </p:cNvSpPr>
            <p:nvPr/>
          </p:nvSpPr>
          <p:spPr bwMode="auto">
            <a:xfrm>
              <a:off x="4656" y="480"/>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Ticket</a:t>
              </a:r>
            </a:p>
            <a:p>
              <a:pPr algn="ctr"/>
              <a:r>
                <a:rPr lang="en-US"/>
                <a:t>Granting</a:t>
              </a:r>
            </a:p>
            <a:p>
              <a:pPr algn="ctr"/>
              <a:r>
                <a:rPr lang="en-US"/>
                <a:t>Service</a:t>
              </a:r>
            </a:p>
          </p:txBody>
        </p:sp>
        <p:sp>
          <p:nvSpPr>
            <p:cNvPr id="19" name="Rectangle 7"/>
            <p:cNvSpPr>
              <a:spLocks noChangeArrowheads="1"/>
            </p:cNvSpPr>
            <p:nvPr/>
          </p:nvSpPr>
          <p:spPr bwMode="auto">
            <a:xfrm>
              <a:off x="4656" y="2256"/>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Authen-</a:t>
              </a:r>
            </a:p>
            <a:p>
              <a:pPr algn="ctr"/>
              <a:r>
                <a:rPr lang="en-US"/>
                <a:t>Tication</a:t>
              </a:r>
            </a:p>
            <a:p>
              <a:pPr algn="ctr"/>
              <a:r>
                <a:rPr lang="en-US"/>
                <a:t>Service</a:t>
              </a:r>
            </a:p>
          </p:txBody>
        </p:sp>
      </p:grpSp>
      <p:sp>
        <p:nvSpPr>
          <p:cNvPr id="20" name="Rectangle 8"/>
          <p:cNvSpPr>
            <a:spLocks noChangeArrowheads="1"/>
          </p:cNvSpPr>
          <p:nvPr/>
        </p:nvSpPr>
        <p:spPr bwMode="auto">
          <a:xfrm>
            <a:off x="533400" y="228600"/>
            <a:ext cx="1752600" cy="2362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XYZ Service</a:t>
            </a:r>
          </a:p>
        </p:txBody>
      </p:sp>
      <p:sp>
        <p:nvSpPr>
          <p:cNvPr id="21" name="AutoShape 14"/>
          <p:cNvSpPr>
            <a:spLocks noChangeArrowheads="1"/>
          </p:cNvSpPr>
          <p:nvPr/>
        </p:nvSpPr>
        <p:spPr bwMode="auto">
          <a:xfrm>
            <a:off x="3048000" y="1447800"/>
            <a:ext cx="3657600" cy="1752600"/>
          </a:xfrm>
          <a:prstGeom prst="wedgeRoundRectCallout">
            <a:avLst>
              <a:gd name="adj1" fmla="val 59810"/>
              <a:gd name="adj2" fmla="val 7862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a:t>“Okay.  I locked this box with your secret password.  If you can unlock it, you can use its contents to access my Ticket Granting Service.”</a:t>
            </a:r>
          </a:p>
          <a:p>
            <a:pPr algn="ctr"/>
            <a:endParaRPr lang="en-US"/>
          </a:p>
        </p:txBody>
      </p:sp>
      <p:sp>
        <p:nvSpPr>
          <p:cNvPr id="22" name="Line 16"/>
          <p:cNvSpPr>
            <a:spLocks noChangeShapeType="1"/>
          </p:cNvSpPr>
          <p:nvPr/>
        </p:nvSpPr>
        <p:spPr bwMode="auto">
          <a:xfrm flipH="1">
            <a:off x="4785358" y="3792354"/>
            <a:ext cx="2443214" cy="369769"/>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3" name="Picture 12" descr="MCj04039910000[1]"/>
          <p:cNvPicPr>
            <a:picLocks noChangeAspect="1" noChangeArrowheads="1"/>
          </p:cNvPicPr>
          <p:nvPr/>
        </p:nvPicPr>
        <p:blipFill>
          <a:blip r:embed="Ra09d4c48f783453b" cstate="print">
            <a:extLst>
              <a:ext uri="{28A0092B-C50C-407E-A947-70E740481C1C}">
                <a14:useLocalDpi xmlns:a14="http://schemas.microsoft.com/office/drawing/2010/main" val="0"/>
              </a:ext>
            </a:extLst>
          </a:blip>
          <a:srcRect/>
          <a:stretch>
            <a:fillRect/>
          </a:stretch>
        </p:blipFill>
        <p:spPr bwMode="auto">
          <a:xfrm>
            <a:off x="6553200" y="3810000"/>
            <a:ext cx="1073150" cy="107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7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6.11111E-6 6.93642E-7 L -0.28334 -0.0111 " pathEditMode="relative" ptsTypes="AA">
                                      <p:cBhvr>
                                        <p:cTn id="20" dur="2000" fill="hold"/>
                                        <p:tgtEl>
                                          <p:spTgt spid="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2895600" y="4038600"/>
            <a:ext cx="1905000" cy="2362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err="1"/>
              <a:t>Gurukul</a:t>
            </a:r>
            <a:endParaRPr lang="en-US" dirty="0"/>
          </a:p>
          <a:p>
            <a:pPr algn="ctr"/>
            <a:r>
              <a:rPr lang="en-US" dirty="0"/>
              <a:t>Desktop</a:t>
            </a:r>
            <a:endParaRPr lang="en-US" dirty="0"/>
          </a:p>
          <a:p>
            <a:pPr algn="ctr"/>
            <a:r>
              <a:rPr lang="en-US" dirty="0"/>
              <a:t>Computer</a:t>
            </a:r>
          </a:p>
        </p:txBody>
      </p:sp>
      <p:sp>
        <p:nvSpPr>
          <p:cNvPr id="11" name="AutoShape 3"/>
          <p:cNvSpPr>
            <a:spLocks noChangeArrowheads="1"/>
          </p:cNvSpPr>
          <p:nvPr/>
        </p:nvSpPr>
        <p:spPr bwMode="auto">
          <a:xfrm>
            <a:off x="457200" y="5029200"/>
            <a:ext cx="990600" cy="990600"/>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t>USER</a:t>
            </a:r>
            <a:endParaRPr lang="en-US" sz="1400" dirty="0"/>
          </a:p>
        </p:txBody>
      </p:sp>
      <p:grpSp>
        <p:nvGrpSpPr>
          <p:cNvPr id="2" name="Group 4"/>
          <p:cNvGrpSpPr>
            <a:grpSpLocks/>
          </p:cNvGrpSpPr>
          <p:nvPr/>
        </p:nvGrpSpPr>
        <p:grpSpPr bwMode="auto">
          <a:xfrm>
            <a:off x="7239000" y="609600"/>
            <a:ext cx="1752600" cy="4038600"/>
            <a:chOff x="4560" y="384"/>
            <a:chExt cx="1104" cy="2544"/>
          </a:xfrm>
        </p:grpSpPr>
        <p:sp>
          <p:nvSpPr>
            <p:cNvPr id="13" name="Rectangle 5"/>
            <p:cNvSpPr>
              <a:spLocks noChangeArrowheads="1"/>
            </p:cNvSpPr>
            <p:nvPr/>
          </p:nvSpPr>
          <p:spPr bwMode="auto">
            <a:xfrm>
              <a:off x="4560" y="384"/>
              <a:ext cx="1104" cy="254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Key</a:t>
              </a:r>
            </a:p>
            <a:p>
              <a:pPr algn="ctr"/>
              <a:r>
                <a:rPr lang="en-US"/>
                <a:t>Distribution</a:t>
              </a:r>
            </a:p>
            <a:p>
              <a:pPr algn="ctr"/>
              <a:r>
                <a:rPr lang="en-US"/>
                <a:t>Center</a:t>
              </a:r>
            </a:p>
          </p:txBody>
        </p:sp>
        <p:sp>
          <p:nvSpPr>
            <p:cNvPr id="22" name="Rectangle 6"/>
            <p:cNvSpPr>
              <a:spLocks noChangeArrowheads="1"/>
            </p:cNvSpPr>
            <p:nvPr/>
          </p:nvSpPr>
          <p:spPr bwMode="auto">
            <a:xfrm>
              <a:off x="4656" y="480"/>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Ticket</a:t>
              </a:r>
            </a:p>
            <a:p>
              <a:pPr algn="ctr"/>
              <a:r>
                <a:rPr lang="en-US"/>
                <a:t>Granting</a:t>
              </a:r>
            </a:p>
            <a:p>
              <a:pPr algn="ctr"/>
              <a:r>
                <a:rPr lang="en-US"/>
                <a:t>Service</a:t>
              </a:r>
            </a:p>
          </p:txBody>
        </p:sp>
        <p:sp>
          <p:nvSpPr>
            <p:cNvPr id="23" name="Rectangle 7"/>
            <p:cNvSpPr>
              <a:spLocks noChangeArrowheads="1"/>
            </p:cNvSpPr>
            <p:nvPr/>
          </p:nvSpPr>
          <p:spPr bwMode="auto">
            <a:xfrm>
              <a:off x="4656" y="2256"/>
              <a:ext cx="912" cy="57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Authen-</a:t>
              </a:r>
            </a:p>
            <a:p>
              <a:pPr algn="ctr"/>
              <a:r>
                <a:rPr lang="en-US"/>
                <a:t>Tication</a:t>
              </a:r>
            </a:p>
            <a:p>
              <a:pPr algn="ctr"/>
              <a:r>
                <a:rPr lang="en-US"/>
                <a:t>Service</a:t>
              </a:r>
            </a:p>
          </p:txBody>
        </p:sp>
      </p:grpSp>
      <p:sp>
        <p:nvSpPr>
          <p:cNvPr id="24" name="Line 9"/>
          <p:cNvSpPr>
            <a:spLocks noChangeShapeType="1"/>
          </p:cNvSpPr>
          <p:nvPr/>
        </p:nvSpPr>
        <p:spPr bwMode="auto">
          <a:xfrm flipV="1">
            <a:off x="1437374" y="5236142"/>
            <a:ext cx="1469456" cy="183681"/>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10"/>
          <p:cNvSpPr txBox="1">
            <a:spLocks noChangeArrowheads="1"/>
          </p:cNvSpPr>
          <p:nvPr/>
        </p:nvSpPr>
        <p:spPr bwMode="auto">
          <a:xfrm rot="21134342">
            <a:off x="1451612" y="4852238"/>
            <a:ext cx="15936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400" dirty="0"/>
              <a:t>My Password</a:t>
            </a:r>
            <a:endParaRPr lang="en-US" sz="1400" dirty="0"/>
          </a:p>
        </p:txBody>
      </p:sp>
      <p:sp>
        <p:nvSpPr>
          <p:cNvPr id="26" name="Rectangle 15"/>
          <p:cNvSpPr>
            <a:spLocks noChangeArrowheads="1"/>
          </p:cNvSpPr>
          <p:nvPr/>
        </p:nvSpPr>
        <p:spPr bwMode="auto">
          <a:xfrm>
            <a:off x="533400" y="228600"/>
            <a:ext cx="1752600" cy="2362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XYZ Service</a:t>
            </a:r>
          </a:p>
        </p:txBody>
      </p:sp>
      <p:pic>
        <p:nvPicPr>
          <p:cNvPr id="27" name="Picture 17" descr="MCj04039910000[1]"/>
          <p:cNvPicPr>
            <a:picLocks noChangeAspect="1" noChangeArrowheads="1"/>
          </p:cNvPicPr>
          <p:nvPr/>
        </p:nvPicPr>
        <p:blipFill>
          <a:blip r:embed="R16cec2a8315f4551" cstate="print">
            <a:extLst>
              <a:ext uri="{28A0092B-C50C-407E-A947-70E740481C1C}">
                <a14:useLocalDpi xmlns:a14="http://schemas.microsoft.com/office/drawing/2010/main" val="0"/>
              </a:ext>
            </a:extLst>
          </a:blip>
          <a:srcRect/>
          <a:stretch>
            <a:fillRect/>
          </a:stretch>
        </p:blipFill>
        <p:spPr bwMode="auto">
          <a:xfrm>
            <a:off x="3886200" y="3651250"/>
            <a:ext cx="1073150" cy="10731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65"/>
          <p:cNvGrpSpPr>
            <a:grpSpLocks/>
          </p:cNvGrpSpPr>
          <p:nvPr/>
        </p:nvGrpSpPr>
        <p:grpSpPr bwMode="auto">
          <a:xfrm>
            <a:off x="3810000" y="3048000"/>
            <a:ext cx="1524000" cy="1660525"/>
            <a:chOff x="2592" y="576"/>
            <a:chExt cx="960" cy="1046"/>
          </a:xfrm>
        </p:grpSpPr>
        <p:pic>
          <p:nvPicPr>
            <p:cNvPr id="29" name="Picture 16" descr="MCj03482050000[1]"/>
            <p:cNvPicPr>
              <a:picLocks noChangeAspect="1" noChangeArrowheads="1"/>
            </p:cNvPicPr>
            <p:nvPr/>
          </p:nvPicPr>
          <p:blipFill>
            <a:blip r:embed="R5ebfa7e7a7f64978" cstate="print">
              <a:extLst>
                <a:ext uri="{28A0092B-C50C-407E-A947-70E740481C1C}">
                  <a14:useLocalDpi xmlns:a14="http://schemas.microsoft.com/office/drawing/2010/main" val="0"/>
                </a:ext>
              </a:extLst>
            </a:blip>
            <a:srcRect/>
            <a:stretch>
              <a:fillRect/>
            </a:stretch>
          </p:blipFill>
          <p:spPr bwMode="auto">
            <a:xfrm>
              <a:off x="2592" y="576"/>
              <a:ext cx="960" cy="1046"/>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64"/>
            <p:cNvSpPr txBox="1">
              <a:spLocks noChangeArrowheads="1"/>
            </p:cNvSpPr>
            <p:nvPr/>
          </p:nvSpPr>
          <p:spPr bwMode="auto">
            <a:xfrm>
              <a:off x="2928" y="120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TGT</a:t>
              </a:r>
            </a:p>
          </p:txBody>
        </p:sp>
      </p:grpSp>
    </p:spTree>
    <p:extLst>
      <p:ext uri="{BB962C8B-B14F-4D97-AF65-F5344CB8AC3E}">
        <p14:creationId xmlns:p14="http://schemas.microsoft.com/office/powerpoint/2010/main" val="138600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xit" presetSubtype="0" fill="hold" nodeType="clickEffect">
                                  <p:stCondLst>
                                    <p:cond delay="0"/>
                                  </p:stCondLst>
                                  <p:childTnLst>
                                    <p:anim calcmode="lin" valueType="num">
                                      <p:cBhvr>
                                        <p:cTn id="17" dur="500"/>
                                        <p:tgtEl>
                                          <p:spTgt spid="27"/>
                                        </p:tgtEl>
                                        <p:attrNameLst>
                                          <p:attrName>ppt_w</p:attrName>
                                        </p:attrNameLst>
                                      </p:cBhvr>
                                      <p:tavLst>
                                        <p:tav tm="0">
                                          <p:val>
                                            <p:strVal val="ppt_w"/>
                                          </p:val>
                                        </p:tav>
                                        <p:tav tm="100000">
                                          <p:val>
                                            <p:fltVal val="0"/>
                                          </p:val>
                                        </p:tav>
                                      </p:tavLst>
                                    </p:anim>
                                    <p:anim calcmode="lin" valueType="num">
                                      <p:cBhvr>
                                        <p:cTn id="18" dur="500"/>
                                        <p:tgtEl>
                                          <p:spTgt spid="27"/>
                                        </p:tgtEl>
                                        <p:attrNameLst>
                                          <p:attrName>ppt_h</p:attrName>
                                        </p:attrNameLst>
                                      </p:cBhvr>
                                      <p:tavLst>
                                        <p:tav tm="0">
                                          <p:val>
                                            <p:strVal val="ppt_h"/>
                                          </p:val>
                                        </p:tav>
                                        <p:tav tm="100000">
                                          <p:val>
                                            <p:fltVal val="0"/>
                                          </p:val>
                                        </p:tav>
                                      </p:tavLst>
                                    </p:anim>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b="1" dirty="0"/>
              <a:t>TGT</a:t>
            </a:r>
          </a:p>
        </p:txBody>
      </p:sp>
      <p:sp>
        <p:nvSpPr>
          <p:cNvPr id="3" name="Content Placeholder 2"/>
          <p:cNvSpPr>
            <a:spLocks noGrp="1"/>
          </p:cNvSpPr>
          <p:nvPr>
            <p:ph idx="1"/>
          </p:nvPr>
        </p:nvSpPr>
        <p:spPr>
          <a:xfrm>
            <a:off x="331304" y="1448972"/>
            <a:ext cx="7089914" cy="4867422"/>
          </a:xfrm>
        </p:spPr>
        <p:txBody>
          <a:bodyPr>
            <a:noAutofit/>
          </a:bodyPr>
          <a:lstStyle/>
          <a:p>
            <a:pPr>
              <a:spcBef>
                <a:spcPct val="50000"/>
              </a:spcBef>
            </a:pPr>
            <a:r>
              <a:rPr lang="en-US" sz="2400" dirty="0"/>
              <a:t>Because </a:t>
            </a:r>
            <a:r>
              <a:rPr lang="en-US" sz="2400" dirty="0"/>
              <a:t> </a:t>
            </a:r>
            <a:r>
              <a:rPr lang="en-US" sz="2400" dirty="0" err="1"/>
              <a:t>Gurukul</a:t>
            </a:r>
            <a:r>
              <a:rPr lang="en-US" sz="2400" dirty="0"/>
              <a:t> </a:t>
            </a:r>
            <a:r>
              <a:rPr lang="en-US" sz="2400" dirty="0"/>
              <a:t>was able to open the box (decrypt a message) from the Authentication Service, </a:t>
            </a:r>
            <a:r>
              <a:rPr lang="en-US" sz="2400" dirty="0"/>
              <a:t>he/she </a:t>
            </a:r>
            <a:r>
              <a:rPr lang="en-US" sz="2400" dirty="0"/>
              <a:t>is now the owner of a </a:t>
            </a:r>
            <a:r>
              <a:rPr lang="en-US" sz="2400" dirty="0"/>
              <a:t>“Ticket-Granting </a:t>
            </a:r>
            <a:r>
              <a:rPr lang="en-US" sz="2400" dirty="0"/>
              <a:t>Ticket”.</a:t>
            </a:r>
          </a:p>
          <a:p>
            <a:pPr>
              <a:spcBef>
                <a:spcPct val="50000"/>
              </a:spcBef>
            </a:pPr>
            <a:endParaRPr lang="en-US" sz="2400" dirty="0"/>
          </a:p>
          <a:p>
            <a:pPr>
              <a:spcBef>
                <a:spcPct val="50000"/>
              </a:spcBef>
            </a:pPr>
            <a:r>
              <a:rPr lang="en-US" sz="2400" dirty="0"/>
              <a:t>The Ticket-Granting Ticket (TGT) must be presented to the Ticket Granting Service in order to acquire “service tickets” for use with services requiring Kerberos authentication.</a:t>
            </a:r>
          </a:p>
          <a:p>
            <a:pPr>
              <a:spcBef>
                <a:spcPct val="50000"/>
              </a:spcBef>
            </a:pPr>
            <a:endParaRPr lang="en-US" sz="2400" dirty="0"/>
          </a:p>
          <a:p>
            <a:pPr>
              <a:spcBef>
                <a:spcPct val="50000"/>
              </a:spcBef>
            </a:pPr>
            <a:r>
              <a:rPr lang="en-US" sz="2400" dirty="0"/>
              <a:t>The TGT contains no password information.</a:t>
            </a:r>
          </a:p>
        </p:txBody>
      </p:sp>
    </p:spTree>
    <p:extLst>
      <p:ext uri="{BB962C8B-B14F-4D97-AF65-F5344CB8AC3E}">
        <p14:creationId xmlns:p14="http://schemas.microsoft.com/office/powerpoint/2010/main" val="6879983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t>Kerberos Realms</a:t>
            </a:r>
          </a:p>
        </p:txBody>
      </p:sp>
      <p:sp>
        <p:nvSpPr>
          <p:cNvPr id="15363" name="Content Placeholder 2"/>
          <p:cNvSpPr>
            <a:spLocks noGrp="1"/>
          </p:cNvSpPr>
          <p:nvPr>
            <p:ph idx="1"/>
          </p:nvPr>
        </p:nvSpPr>
        <p:spPr>
          <a:xfrm>
            <a:off x="-1" y="1294228"/>
            <a:ext cx="8060789" cy="5563772"/>
          </a:xfrm>
        </p:spPr>
        <p:txBody>
          <a:bodyPr>
            <a:normAutofit/>
          </a:bodyPr>
          <a:lstStyle/>
          <a:p>
            <a:pPr eaLnBrk="1" hangingPunct="1"/>
            <a:r>
              <a:rPr lang="en-US" sz="2400" dirty="0"/>
              <a:t>a Kerberos environment consists of:</a:t>
            </a:r>
          </a:p>
          <a:p>
            <a:pPr lvl="1" eaLnBrk="1" hangingPunct="1"/>
            <a:r>
              <a:rPr lang="en-US" sz="2400" dirty="0"/>
              <a:t>a Kerberos server</a:t>
            </a:r>
          </a:p>
          <a:p>
            <a:pPr lvl="1" eaLnBrk="1" hangingPunct="1"/>
            <a:r>
              <a:rPr lang="en-US" sz="2400" dirty="0"/>
              <a:t>a number of clients, all registered with server</a:t>
            </a:r>
          </a:p>
          <a:p>
            <a:pPr lvl="1" eaLnBrk="1" hangingPunct="1"/>
            <a:r>
              <a:rPr lang="en-US" sz="2400" dirty="0"/>
              <a:t>application servers, sharing keys with server</a:t>
            </a:r>
          </a:p>
          <a:p>
            <a:pPr eaLnBrk="1" hangingPunct="1"/>
            <a:endParaRPr lang="en-US" sz="2400" dirty="0"/>
          </a:p>
          <a:p>
            <a:pPr eaLnBrk="1" hangingPunct="1"/>
            <a:r>
              <a:rPr lang="en-US" sz="2400" dirty="0"/>
              <a:t>A Kerberos Realm</a:t>
            </a:r>
          </a:p>
          <a:p>
            <a:pPr lvl="1" eaLnBrk="1" hangingPunct="1"/>
            <a:r>
              <a:rPr lang="en-US" sz="2400" dirty="0"/>
              <a:t>Set of managed nodes that share the same Kerberos database</a:t>
            </a:r>
          </a:p>
          <a:p>
            <a:pPr lvl="1" eaLnBrk="1" hangingPunct="1"/>
            <a:r>
              <a:rPr lang="en-US" sz="2400" dirty="0"/>
              <a:t>To improve the performance</a:t>
            </a:r>
          </a:p>
          <a:p>
            <a:pPr lvl="1" eaLnBrk="1" hangingPunct="1"/>
            <a:r>
              <a:rPr lang="en-US" sz="2400" dirty="0"/>
              <a:t>To over come failure issues due too single AS &amp; TGS</a:t>
            </a:r>
          </a:p>
          <a:p>
            <a:pPr lvl="1" eaLnBrk="1" hangingPunct="1"/>
            <a:endParaRPr lang="en-US" sz="2400" dirty="0"/>
          </a:p>
          <a:p>
            <a:pPr eaLnBrk="1" hangingPunct="1"/>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E3538-027B-1BB4-BBC8-86DC4E418490}"/>
              </a:ext>
            </a:extLst>
          </p:cNvPr>
          <p:cNvSpPr>
            <a:spLocks noGrp="1"/>
          </p:cNvSpPr>
          <p:nvPr>
            <p:ph idx="1"/>
          </p:nvPr>
        </p:nvSpPr>
        <p:spPr>
          <a:xfrm>
            <a:off x="539552" y="764704"/>
            <a:ext cx="8147248" cy="5809832"/>
          </a:xfrm>
        </p:spPr>
        <p:txBody>
          <a:bodyPr/>
          <a:lstStyle/>
          <a:p>
            <a:pPr marL="109728" indent="0">
              <a:buNone/>
            </a:pPr>
            <a:r>
              <a:rPr lang="es-ES" dirty="0"/>
              <a:t>   Y = E(</a:t>
            </a:r>
            <a:r>
              <a:rPr lang="es-ES" dirty="0" err="1"/>
              <a:t>PRa</a:t>
            </a:r>
            <a:r>
              <a:rPr lang="es-ES" dirty="0"/>
              <a:t>, X) </a:t>
            </a:r>
          </a:p>
          <a:p>
            <a:r>
              <a:rPr lang="es-ES" dirty="0"/>
              <a:t>X = D(</a:t>
            </a:r>
            <a:r>
              <a:rPr lang="es-ES" dirty="0" err="1"/>
              <a:t>PUa</a:t>
            </a:r>
            <a:r>
              <a:rPr lang="es-ES" dirty="0"/>
              <a:t>, Y)</a:t>
            </a:r>
          </a:p>
          <a:p>
            <a:endParaRPr lang="en-IN" dirty="0"/>
          </a:p>
        </p:txBody>
      </p:sp>
      <p:pic>
        <p:nvPicPr>
          <p:cNvPr id="5" name="Picture 4">
            <a:extLst>
              <a:ext uri="{FF2B5EF4-FFF2-40B4-BE49-F238E27FC236}">
                <a16:creationId xmlns:a16="http://schemas.microsoft.com/office/drawing/2014/main" id="{0107068D-1659-CC71-7E74-D3248D74B227}"/>
              </a:ext>
            </a:extLst>
          </p:cNvPr>
          <p:cNvPicPr>
            <a:picLocks noChangeAspect="1"/>
          </p:cNvPicPr>
          <p:nvPr/>
        </p:nvPicPr>
        <p:blipFill>
          <a:blip r:embed="R21cbd544ded4468b">
            <a:extLst>
              <a:ext uri="{28A0092B-C50C-407E-A947-70E740481C1C}">
                <a14:useLocalDpi xmlns:a14="http://schemas.microsoft.com/office/drawing/2010/main" val="0"/>
              </a:ext>
            </a:extLst>
          </a:blip>
          <a:stretch>
            <a:fillRect/>
          </a:stretch>
        </p:blipFill>
        <p:spPr>
          <a:xfrm>
            <a:off x="937250" y="1802558"/>
            <a:ext cx="7749550" cy="5066409"/>
          </a:xfrm>
          <a:prstGeom prst="rect">
            <a:avLst/>
          </a:prstGeom>
        </p:spPr>
      </p:pic>
    </p:spTree>
    <p:extLst>
      <p:ext uri="{BB962C8B-B14F-4D97-AF65-F5344CB8AC3E}">
        <p14:creationId xmlns:p14="http://schemas.microsoft.com/office/powerpoint/2010/main" val="1019068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t>Multiple Kerberi</a:t>
            </a:r>
          </a:p>
        </p:txBody>
      </p:sp>
      <p:sp>
        <p:nvSpPr>
          <p:cNvPr id="16387" name="Content Placeholder 2"/>
          <p:cNvSpPr>
            <a:spLocks noGrp="1"/>
          </p:cNvSpPr>
          <p:nvPr>
            <p:ph idx="1"/>
          </p:nvPr>
        </p:nvSpPr>
        <p:spPr>
          <a:xfrm>
            <a:off x="0" y="1266092"/>
            <a:ext cx="7469945" cy="4775271"/>
          </a:xfrm>
        </p:spPr>
        <p:txBody>
          <a:bodyPr>
            <a:normAutofit/>
          </a:bodyPr>
          <a:lstStyle/>
          <a:p>
            <a:pPr eaLnBrk="1" hangingPunct="1"/>
            <a:r>
              <a:rPr lang="en-US" sz="2400" dirty="0"/>
              <a:t>Kerberos server in each realm shares a secret key with one another</a:t>
            </a:r>
          </a:p>
          <a:p>
            <a:pPr eaLnBrk="1" hangingPunct="1"/>
            <a:r>
              <a:rPr lang="en-US" sz="2400" dirty="0"/>
              <a:t>There must be trust between the servers</a:t>
            </a:r>
          </a:p>
          <a:p>
            <a:pPr eaLnBrk="1" hangingPunct="1"/>
            <a:r>
              <a:rPr lang="en-US" sz="2400" dirty="0"/>
              <a:t>i.e. each server are registered with one another</a:t>
            </a:r>
          </a:p>
          <a:p>
            <a:pPr eaLnBrk="1" hangingPunct="1"/>
            <a:r>
              <a:rPr lang="en-US" sz="2400" dirty="0"/>
              <a:t>Does not scale well</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Content Placeholder 5" descr="Ch14. Remote Kerberos.pdf                                      002F6F4DMacintosh HD                   B83AE914:"/>
          <p:cNvPicPr>
            <a:picLocks noGrp="1" noChangeAspect="1" noChangeArrowheads="1"/>
          </p:cNvPicPr>
          <p:nvPr>
            <p:ph idx="1"/>
          </p:nvPr>
        </p:nvPicPr>
        <p:blipFill>
          <a:blip r:embed="R5040550c8212440f"/>
          <a:srcRect t="3580" b="12529"/>
          <a:stretch>
            <a:fillRect/>
          </a:stretch>
        </p:blipFill>
        <p:spPr>
          <a:xfrm>
            <a:off x="0" y="0"/>
            <a:ext cx="9143999" cy="6858001"/>
          </a:xfr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Version </a:t>
            </a:r>
            <a:r>
              <a:rPr lang="en-US" dirty="0"/>
              <a:t>4</a:t>
            </a:r>
            <a:endParaRPr lang="en-US" dirty="0"/>
          </a:p>
        </p:txBody>
      </p:sp>
      <p:graphicFrame>
        <p:nvGraphicFramePr>
          <p:cNvPr id="19" name="Object 3"/>
          <p:cNvGraphicFramePr>
            <a:graphicFrameLocks noGrp="1" noChangeAspect="1"/>
          </p:cNvGraphicFramePr>
          <p:nvPr>
            <p:ph sz="half" idx="1"/>
            <p:extLst>
              <p:ext uri="{D42A27DB-BD31-4B8C-83A1-F6EECF244321}">
                <p14:modId xmlns:p14="http://schemas.microsoft.com/office/powerpoint/2010/main" val="3620702742"/>
              </p:ext>
            </p:extLst>
          </p:nvPr>
        </p:nvGraphicFramePr>
        <p:xfrm>
          <a:off x="533399" y="2506394"/>
          <a:ext cx="1354138" cy="1524000"/>
        </p:xfrm>
        <a:graphic>
          <a:graphicData uri="http://schemas.openxmlformats.org/presentationml/2006/ole">
            <mc:AlternateContent xmlns:mc="http://schemas.openxmlformats.org/markup-compatibility/2006">
              <mc:Choice xmlns:v="urn:schemas-microsoft-com:vml" Requires="v">
                <p:oleObj spid="_x0000_s1095" name="Bitmap Image" r:id="R5dcd488b354c4b7c" imgW="1133633" imgH="1276190" progId="PBrush">
                  <p:embed/>
                </p:oleObj>
              </mc:Choice>
              <mc:Fallback>
                <p:oleObj name="Bitmap Image" r:id="R20186ac6e5794e1d" imgW="1133633" imgH="1276190" progId="PBrush">
                  <p:embed/>
                  <p:pic>
                    <p:nvPicPr>
                      <p:cNvPr id="0" name="Picture 62"/>
                      <p:cNvPicPr>
                        <a:picLocks noChangeAspect="1" noChangeArrowheads="1"/>
                      </p:cNvPicPr>
                      <p:nvPr/>
                    </p:nvPicPr>
                    <p:blipFill>
                      <a:blip r:embed="R9804f170cd5a4406">
                        <a:extLst>
                          <a:ext uri="{28A0092B-C50C-407E-A947-70E740481C1C}">
                            <a14:useLocalDpi xmlns:a14="http://schemas.microsoft.com/office/drawing/2010/main" val="0"/>
                          </a:ext>
                        </a:extLst>
                      </a:blip>
                      <a:srcRect/>
                      <a:stretch>
                        <a:fillRect/>
                      </a:stretch>
                    </p:blipFill>
                    <p:spPr bwMode="auto">
                      <a:xfrm>
                        <a:off x="533399" y="2506394"/>
                        <a:ext cx="1354138"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2852911804"/>
              </p:ext>
            </p:extLst>
          </p:nvPr>
        </p:nvGraphicFramePr>
        <p:xfrm>
          <a:off x="4114799" y="3344594"/>
          <a:ext cx="1144588" cy="2514600"/>
        </p:xfrm>
        <a:graphic>
          <a:graphicData uri="http://schemas.openxmlformats.org/presentationml/2006/ole">
            <mc:AlternateContent xmlns:mc="http://schemas.openxmlformats.org/markup-compatibility/2006">
              <mc:Choice xmlns:v="urn:schemas-microsoft-com:vml" Requires="v">
                <p:oleObj spid="_x0000_s1096" name="Bitmap Image" r:id="Re798d883bf4647d6" imgW="914286" imgH="2010056" progId="PBrush">
                  <p:embed/>
                </p:oleObj>
              </mc:Choice>
              <mc:Fallback>
                <p:oleObj name="Bitmap Image" r:id="R74205032b7df43c5" imgW="914286" imgH="2010056" progId="PBrush">
                  <p:embed/>
                  <p:pic>
                    <p:nvPicPr>
                      <p:cNvPr id="0" name="Picture 63"/>
                      <p:cNvPicPr>
                        <a:picLocks noChangeAspect="1" noChangeArrowheads="1"/>
                      </p:cNvPicPr>
                      <p:nvPr/>
                    </p:nvPicPr>
                    <p:blipFill>
                      <a:blip r:embed="R4f9fc18bab5c4a07">
                        <a:extLst>
                          <a:ext uri="{28A0092B-C50C-407E-A947-70E740481C1C}">
                            <a14:useLocalDpi xmlns:a14="http://schemas.microsoft.com/office/drawing/2010/main" val="0"/>
                          </a:ext>
                        </a:extLst>
                      </a:blip>
                      <a:srcRect/>
                      <a:stretch>
                        <a:fillRect/>
                      </a:stretch>
                    </p:blipFill>
                    <p:spPr bwMode="auto">
                      <a:xfrm>
                        <a:off x="4114799" y="3344594"/>
                        <a:ext cx="114458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2933599174"/>
              </p:ext>
            </p:extLst>
          </p:nvPr>
        </p:nvGraphicFramePr>
        <p:xfrm>
          <a:off x="5663491" y="1228725"/>
          <a:ext cx="1817688" cy="2743200"/>
        </p:xfrm>
        <a:graphic>
          <a:graphicData uri="http://schemas.openxmlformats.org/presentationml/2006/ole">
            <mc:AlternateContent xmlns:mc="http://schemas.openxmlformats.org/markup-compatibility/2006">
              <mc:Choice xmlns:v="urn:schemas-microsoft-com:vml" Requires="v">
                <p:oleObj spid="_x0000_s1097" name="Bitmap Image" r:id="R537b7cdb1c144923" imgW="1419048" imgH="2142857" progId="PBrush">
                  <p:embed/>
                </p:oleObj>
              </mc:Choice>
              <mc:Fallback>
                <p:oleObj name="Bitmap Image" r:id="Recc7a8431daa461e" imgW="1419048" imgH="2142857" progId="PBrush">
                  <p:embed/>
                  <p:pic>
                    <p:nvPicPr>
                      <p:cNvPr id="0" name="Picture 64"/>
                      <p:cNvPicPr>
                        <a:picLocks noChangeAspect="1" noChangeArrowheads="1"/>
                      </p:cNvPicPr>
                      <p:nvPr/>
                    </p:nvPicPr>
                    <p:blipFill>
                      <a:blip r:embed="R5bc3b1e411154ac7">
                        <a:extLst>
                          <a:ext uri="{28A0092B-C50C-407E-A947-70E740481C1C}">
                            <a14:useLocalDpi xmlns:a14="http://schemas.microsoft.com/office/drawing/2010/main" val="0"/>
                          </a:ext>
                        </a:extLst>
                      </a:blip>
                      <a:srcRect/>
                      <a:stretch>
                        <a:fillRect/>
                      </a:stretch>
                    </p:blipFill>
                    <p:spPr bwMode="auto">
                      <a:xfrm>
                        <a:off x="5663491" y="1228725"/>
                        <a:ext cx="181768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2" name="AutoShape 9"/>
          <p:cNvCxnSpPr>
            <a:cxnSpLocks noChangeShapeType="1"/>
          </p:cNvCxnSpPr>
          <p:nvPr/>
        </p:nvCxnSpPr>
        <p:spPr bwMode="auto">
          <a:xfrm flipV="1">
            <a:off x="1716258" y="1997612"/>
            <a:ext cx="4276579" cy="9847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10"/>
          <p:cNvSpPr txBox="1">
            <a:spLocks noChangeArrowheads="1"/>
          </p:cNvSpPr>
          <p:nvPr/>
        </p:nvSpPr>
        <p:spPr bwMode="auto">
          <a:xfrm>
            <a:off x="1981199" y="1591994"/>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24" name="Text Box 11"/>
          <p:cNvSpPr txBox="1">
            <a:spLocks noChangeArrowheads="1"/>
          </p:cNvSpPr>
          <p:nvPr/>
        </p:nvSpPr>
        <p:spPr bwMode="auto">
          <a:xfrm rot="20803019">
            <a:off x="2146299" y="1930132"/>
            <a:ext cx="2590800" cy="466725"/>
          </a:xfrm>
          <a:prstGeom prst="rect">
            <a:avLst/>
          </a:prstGeom>
          <a:solidFill>
            <a:srgbClr val="CBF1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dirty="0">
                <a:solidFill>
                  <a:srgbClr val="FF3300"/>
                </a:solidFill>
              </a:rPr>
              <a:t>1- </a:t>
            </a:r>
            <a:r>
              <a:rPr lang="en-US" sz="2400" dirty="0" err="1"/>
              <a:t>IDc</a:t>
            </a:r>
            <a:r>
              <a:rPr lang="en-US" sz="2400" dirty="0"/>
              <a:t> + </a:t>
            </a:r>
            <a:r>
              <a:rPr lang="en-US" sz="2400" dirty="0" err="1"/>
              <a:t>Pc+IDv</a:t>
            </a:r>
            <a:r>
              <a:rPr lang="en-US" sz="2000" dirty="0"/>
              <a:t> </a:t>
            </a:r>
          </a:p>
        </p:txBody>
      </p:sp>
      <p:sp>
        <p:nvSpPr>
          <p:cNvPr id="25" name="Line 12"/>
          <p:cNvSpPr>
            <a:spLocks noChangeShapeType="1"/>
          </p:cNvSpPr>
          <p:nvPr/>
        </p:nvSpPr>
        <p:spPr bwMode="auto">
          <a:xfrm flipH="1">
            <a:off x="1776046" y="2813539"/>
            <a:ext cx="4273062" cy="82999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3"/>
          <p:cNvSpPr txBox="1">
            <a:spLocks noChangeArrowheads="1"/>
          </p:cNvSpPr>
          <p:nvPr/>
        </p:nvSpPr>
        <p:spPr bwMode="auto">
          <a:xfrm rot="20892719">
            <a:off x="3505199" y="2506394"/>
            <a:ext cx="1828800" cy="466725"/>
          </a:xfrm>
          <a:prstGeom prst="rect">
            <a:avLst/>
          </a:prstGeom>
          <a:solidFill>
            <a:srgbClr val="CBF1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dirty="0">
                <a:solidFill>
                  <a:srgbClr val="FF3300"/>
                </a:solidFill>
              </a:rPr>
              <a:t>2- </a:t>
            </a:r>
            <a:r>
              <a:rPr lang="en-US" sz="2400" dirty="0"/>
              <a:t>Ticket</a:t>
            </a:r>
            <a:endParaRPr lang="en-US" sz="2000" dirty="0"/>
          </a:p>
        </p:txBody>
      </p:sp>
      <p:sp>
        <p:nvSpPr>
          <p:cNvPr id="27" name="Line 14"/>
          <p:cNvSpPr>
            <a:spLocks noChangeShapeType="1"/>
          </p:cNvSpPr>
          <p:nvPr/>
        </p:nvSpPr>
        <p:spPr bwMode="auto">
          <a:xfrm>
            <a:off x="1213337" y="3985845"/>
            <a:ext cx="3203918" cy="11769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15"/>
          <p:cNvSpPr txBox="1">
            <a:spLocks noChangeArrowheads="1"/>
          </p:cNvSpPr>
          <p:nvPr/>
        </p:nvSpPr>
        <p:spPr bwMode="auto">
          <a:xfrm rot="1242418">
            <a:off x="1981199" y="4106594"/>
            <a:ext cx="2203450" cy="466725"/>
          </a:xfrm>
          <a:prstGeom prst="rect">
            <a:avLst/>
          </a:prstGeom>
          <a:solidFill>
            <a:srgbClr val="CBF1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solidFill>
                  <a:srgbClr val="FF3300"/>
                </a:solidFill>
              </a:rPr>
              <a:t>3- </a:t>
            </a:r>
            <a:r>
              <a:rPr lang="en-US" sz="2400"/>
              <a:t>IDc +Ticket</a:t>
            </a:r>
            <a:endParaRPr lang="en-US" sz="2000"/>
          </a:p>
        </p:txBody>
      </p:sp>
      <p:sp>
        <p:nvSpPr>
          <p:cNvPr id="29" name="Text Box 16"/>
          <p:cNvSpPr txBox="1">
            <a:spLocks noChangeArrowheads="1"/>
          </p:cNvSpPr>
          <p:nvPr/>
        </p:nvSpPr>
        <p:spPr bwMode="auto">
          <a:xfrm>
            <a:off x="609599" y="5097194"/>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Ticket=</a:t>
            </a:r>
            <a:r>
              <a:rPr lang="en-US" sz="2000">
                <a:solidFill>
                  <a:srgbClr val="FF3300"/>
                </a:solidFill>
              </a:rPr>
              <a:t>Ekv[</a:t>
            </a:r>
            <a:r>
              <a:rPr lang="en-US" sz="2000"/>
              <a:t>IDc,ADc,IDv</a:t>
            </a:r>
            <a:r>
              <a:rPr lang="en-US" sz="2000">
                <a:solidFill>
                  <a:srgbClr val="FF3300"/>
                </a:solidFill>
              </a:rPr>
              <a:t>]</a:t>
            </a:r>
          </a:p>
        </p:txBody>
      </p:sp>
      <p:sp>
        <p:nvSpPr>
          <p:cNvPr id="30" name="Text Box 17"/>
          <p:cNvSpPr txBox="1">
            <a:spLocks noChangeArrowheads="1"/>
          </p:cNvSpPr>
          <p:nvPr/>
        </p:nvSpPr>
        <p:spPr bwMode="auto">
          <a:xfrm rot="10800000" flipV="1">
            <a:off x="5041899" y="5856908"/>
            <a:ext cx="37973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err="1"/>
              <a:t>kv</a:t>
            </a:r>
            <a:r>
              <a:rPr lang="en-US" sz="2000" dirty="0"/>
              <a:t>=Secret Key between AS and V (Server)</a:t>
            </a:r>
          </a:p>
        </p:txBody>
      </p:sp>
      <p:sp>
        <p:nvSpPr>
          <p:cNvPr id="31" name="Text Box 18"/>
          <p:cNvSpPr txBox="1">
            <a:spLocks noChangeArrowheads="1"/>
          </p:cNvSpPr>
          <p:nvPr/>
        </p:nvSpPr>
        <p:spPr bwMode="auto">
          <a:xfrm>
            <a:off x="593724" y="1399907"/>
            <a:ext cx="260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Pc=password of client</a:t>
            </a:r>
          </a:p>
        </p:txBody>
      </p:sp>
      <p:sp>
        <p:nvSpPr>
          <p:cNvPr id="17" name="TextBox 16"/>
          <p:cNvSpPr txBox="1"/>
          <p:nvPr/>
        </p:nvSpPr>
        <p:spPr>
          <a:xfrm>
            <a:off x="844062" y="6211669"/>
            <a:ext cx="2546253" cy="369332"/>
          </a:xfrm>
          <a:prstGeom prst="rect">
            <a:avLst/>
          </a:prstGeom>
          <a:noFill/>
        </p:spPr>
        <p:txBody>
          <a:bodyPr wrap="square" rtlCol="0">
            <a:spAutoFit/>
          </a:bodyPr>
          <a:lstStyle/>
          <a:p>
            <a:r>
              <a:rPr lang="en-US" dirty="0" err="1"/>
              <a:t>IDc</a:t>
            </a:r>
            <a:r>
              <a:rPr lang="en-US" dirty="0"/>
              <a:t>= User id of client</a:t>
            </a:r>
            <a:endParaRPr lang="en-US" dirty="0"/>
          </a:p>
        </p:txBody>
      </p:sp>
    </p:spTree>
    <p:extLst>
      <p:ext uri="{BB962C8B-B14F-4D97-AF65-F5344CB8AC3E}">
        <p14:creationId xmlns:p14="http://schemas.microsoft.com/office/powerpoint/2010/main" val="27197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0-#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1+#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linds(horizontal)">
                                      <p:cBhvr>
                                        <p:cTn id="39" dur="500"/>
                                        <p:tgtEl>
                                          <p:spTgt spid="2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Kerberos Version 4</a:t>
            </a:r>
          </a:p>
        </p:txBody>
      </p:sp>
      <p:sp>
        <p:nvSpPr>
          <p:cNvPr id="5123" name="Rectangle 3"/>
          <p:cNvSpPr>
            <a:spLocks noGrp="1" noChangeArrowheads="1"/>
          </p:cNvSpPr>
          <p:nvPr>
            <p:ph type="body" idx="1"/>
          </p:nvPr>
        </p:nvSpPr>
        <p:spPr>
          <a:xfrm>
            <a:off x="0" y="1209822"/>
            <a:ext cx="6957313" cy="5648178"/>
          </a:xfrm>
        </p:spPr>
        <p:txBody>
          <a:bodyPr>
            <a:normAutofit/>
          </a:bodyPr>
          <a:lstStyle/>
          <a:p>
            <a:pPr lvl="1"/>
            <a:r>
              <a:rPr lang="en-US" sz="2400" dirty="0"/>
              <a:t>Weaknesses</a:t>
            </a:r>
            <a:endParaRPr lang="en-US" sz="2400" dirty="0"/>
          </a:p>
          <a:p>
            <a:pPr lvl="2"/>
            <a:r>
              <a:rPr lang="en-US" sz="2400" dirty="0"/>
              <a:t>Big load on AS (Provide secondary ticket-granting servers)</a:t>
            </a:r>
          </a:p>
          <a:p>
            <a:pPr lvl="2"/>
            <a:r>
              <a:rPr lang="en-US" sz="2400" dirty="0"/>
              <a:t>Repeated password entry (Password to AS seldom, tickets from TGS when needed, based on AS authentication)</a:t>
            </a:r>
          </a:p>
          <a:p>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Henric Johnson</a:t>
            </a:r>
          </a:p>
        </p:txBody>
      </p:sp>
      <p:sp>
        <p:nvSpPr>
          <p:cNvPr id="5" name="Slide Number Placeholder 5"/>
          <p:cNvSpPr>
            <a:spLocks noGrp="1"/>
          </p:cNvSpPr>
          <p:nvPr>
            <p:ph type="sldNum" sz="quarter" idx="12"/>
          </p:nvPr>
        </p:nvSpPr>
        <p:spPr/>
        <p:txBody>
          <a:bodyPr/>
          <a:lstStyle/>
          <a:p>
            <a:fld id="{B6F1A65A-4DCF-47D2-9446-0BD9EB76F662}" type="slidenum">
              <a:rPr lang="en-US"/>
              <a:pPr/>
              <a:t>20</a:t>
            </a:fld>
            <a:endParaRPr lang="en-US"/>
          </a:p>
        </p:txBody>
      </p:sp>
      <p:sp>
        <p:nvSpPr>
          <p:cNvPr id="12290" name="Rectangle 2"/>
          <p:cNvSpPr>
            <a:spLocks noGrp="1" noChangeArrowheads="1"/>
          </p:cNvSpPr>
          <p:nvPr>
            <p:ph type="title"/>
          </p:nvPr>
        </p:nvSpPr>
        <p:spPr/>
        <p:txBody>
          <a:bodyPr/>
          <a:lstStyle/>
          <a:p>
            <a:r>
              <a:rPr lang="sv-SE"/>
              <a:t>Version 4 Authentication Dialogue</a:t>
            </a:r>
            <a:endParaRPr lang="en-US"/>
          </a:p>
        </p:txBody>
      </p:sp>
      <p:sp>
        <p:nvSpPr>
          <p:cNvPr id="12291" name="Rectangle 3"/>
          <p:cNvSpPr>
            <a:spLocks noGrp="1" noChangeArrowheads="1"/>
          </p:cNvSpPr>
          <p:nvPr>
            <p:ph type="body" idx="1"/>
          </p:nvPr>
        </p:nvSpPr>
        <p:spPr>
          <a:xfrm>
            <a:off x="609600" y="1981200"/>
            <a:ext cx="8153400" cy="4114800"/>
          </a:xfrm>
        </p:spPr>
        <p:txBody>
          <a:bodyPr/>
          <a:lstStyle/>
          <a:p>
            <a:r>
              <a:rPr lang="en-US" sz="2800"/>
              <a:t>Problems:</a:t>
            </a:r>
          </a:p>
          <a:p>
            <a:pPr lvl="1"/>
            <a:r>
              <a:rPr lang="en-US" sz="2400"/>
              <a:t>Lifetime associated with the ticket-granting ticket</a:t>
            </a:r>
          </a:p>
          <a:p>
            <a:pPr lvl="1"/>
            <a:r>
              <a:rPr lang="en-US" sz="2400"/>
              <a:t>If to short </a:t>
            </a:r>
            <a:r>
              <a:rPr lang="en-US" sz="2400">
                <a:sym typeface="Wingdings 3" pitchFamily="18" charset="2"/>
              </a:rPr>
              <a:t> repeatedly asked for password</a:t>
            </a:r>
          </a:p>
          <a:p>
            <a:pPr lvl="1"/>
            <a:r>
              <a:rPr lang="en-US" sz="2400">
                <a:sym typeface="Wingdings 3" pitchFamily="18" charset="2"/>
              </a:rPr>
              <a:t>If to long  greater opportunity to replay</a:t>
            </a:r>
          </a:p>
          <a:p>
            <a:r>
              <a:rPr lang="en-US" sz="2800">
                <a:sym typeface="Wingdings 3" pitchFamily="18" charset="2"/>
              </a:rPr>
              <a:t>The threat is that an opponent will steal the ticket and us</a:t>
            </a:r>
            <a:r>
              <a:rPr lang="sv-SE" sz="2800">
                <a:sym typeface="Wingdings 3" pitchFamily="18" charset="2"/>
              </a:rPr>
              <a:t>e</a:t>
            </a:r>
            <a:r>
              <a:rPr lang="en-US" sz="2800">
                <a:sym typeface="Wingdings 3" pitchFamily="18" charset="2"/>
              </a:rPr>
              <a:t> i</a:t>
            </a:r>
            <a:r>
              <a:rPr lang="sv-SE" sz="2800">
                <a:sym typeface="Wingdings 3" pitchFamily="18" charset="2"/>
              </a:rPr>
              <a:t>t</a:t>
            </a:r>
            <a:r>
              <a:rPr lang="en-US" sz="2800">
                <a:sym typeface="Wingdings 3" pitchFamily="18" charset="2"/>
              </a:rPr>
              <a:t> before it expires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Strategies and Countermoves</a:t>
            </a:r>
          </a:p>
        </p:txBody>
      </p:sp>
      <p:sp>
        <p:nvSpPr>
          <p:cNvPr id="8195" name="Rectangle 3"/>
          <p:cNvSpPr>
            <a:spLocks noGrp="1" noChangeArrowheads="1"/>
          </p:cNvSpPr>
          <p:nvPr>
            <p:ph type="body" idx="1"/>
          </p:nvPr>
        </p:nvSpPr>
        <p:spPr>
          <a:xfrm>
            <a:off x="609599" y="1294228"/>
            <a:ext cx="6347714" cy="5563772"/>
          </a:xfrm>
        </p:spPr>
        <p:txBody>
          <a:bodyPr>
            <a:normAutofit/>
          </a:bodyPr>
          <a:lstStyle/>
          <a:p>
            <a:pPr>
              <a:lnSpc>
                <a:spcPct val="90000"/>
              </a:lnSpc>
            </a:pPr>
            <a:r>
              <a:rPr lang="en-US" sz="2800" dirty="0"/>
              <a:t>What opponents of 4 can do</a:t>
            </a:r>
          </a:p>
          <a:p>
            <a:pPr lvl="1">
              <a:lnSpc>
                <a:spcPct val="90000"/>
              </a:lnSpc>
            </a:pPr>
            <a:r>
              <a:rPr lang="en-US" sz="2400" dirty="0"/>
              <a:t>Wait for long-lived ticket-granting tickets and then reuse</a:t>
            </a:r>
          </a:p>
          <a:p>
            <a:pPr lvl="1">
              <a:lnSpc>
                <a:spcPct val="90000"/>
              </a:lnSpc>
            </a:pPr>
            <a:r>
              <a:rPr lang="en-US" sz="2400" dirty="0"/>
              <a:t>Capture service-granting tickets and then use remaining time</a:t>
            </a:r>
          </a:p>
          <a:p>
            <a:pPr>
              <a:lnSpc>
                <a:spcPct val="90000"/>
              </a:lnSpc>
            </a:pPr>
            <a:r>
              <a:rPr lang="en-US" sz="2800" dirty="0"/>
              <a:t>Antitheft of ticket-granting tickets</a:t>
            </a:r>
          </a:p>
          <a:p>
            <a:pPr lvl="1">
              <a:lnSpc>
                <a:spcPct val="90000"/>
              </a:lnSpc>
            </a:pPr>
            <a:r>
              <a:rPr lang="en-US" sz="2400" dirty="0"/>
              <a:t>AS provides both client with a secret, securely</a:t>
            </a:r>
          </a:p>
          <a:p>
            <a:pPr lvl="1">
              <a:lnSpc>
                <a:spcPct val="90000"/>
              </a:lnSpc>
            </a:pPr>
            <a:r>
              <a:rPr lang="en-US" sz="2400" dirty="0"/>
              <a:t>Done by sending a session key</a:t>
            </a:r>
          </a:p>
          <a:p>
            <a:pPr>
              <a:lnSpc>
                <a:spcPct val="90000"/>
              </a:lnSpc>
            </a:pPr>
            <a:r>
              <a:rPr lang="en-US" sz="2800" dirty="0"/>
              <a:t>This procedure also makes service-granting tickets reusable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Kerberos Organization</a:t>
            </a:r>
          </a:p>
        </p:txBody>
      </p:sp>
      <p:sp>
        <p:nvSpPr>
          <p:cNvPr id="9219" name="Rectangle 3"/>
          <p:cNvSpPr>
            <a:spLocks noGrp="1" noChangeArrowheads="1"/>
          </p:cNvSpPr>
          <p:nvPr>
            <p:ph type="body" idx="1"/>
          </p:nvPr>
        </p:nvSpPr>
        <p:spPr>
          <a:xfrm>
            <a:off x="609599" y="1223889"/>
            <a:ext cx="6347714" cy="5634111"/>
          </a:xfrm>
        </p:spPr>
        <p:txBody>
          <a:bodyPr>
            <a:normAutofit/>
          </a:bodyPr>
          <a:lstStyle/>
          <a:p>
            <a:pPr>
              <a:lnSpc>
                <a:spcPct val="90000"/>
              </a:lnSpc>
            </a:pPr>
            <a:r>
              <a:rPr lang="en-US" sz="2800" dirty="0"/>
              <a:t>Called a </a:t>
            </a:r>
            <a:r>
              <a:rPr lang="en-US" sz="2800" i="1" dirty="0"/>
              <a:t>realm, </a:t>
            </a:r>
            <a:r>
              <a:rPr lang="en-US" sz="2800" dirty="0"/>
              <a:t>it includes:</a:t>
            </a:r>
          </a:p>
          <a:p>
            <a:pPr lvl="1">
              <a:lnSpc>
                <a:spcPct val="90000"/>
              </a:lnSpc>
            </a:pPr>
            <a:r>
              <a:rPr lang="en-US" sz="2400" dirty="0"/>
              <a:t>Kerberos server, which includes:</a:t>
            </a:r>
          </a:p>
          <a:p>
            <a:pPr lvl="2">
              <a:lnSpc>
                <a:spcPct val="90000"/>
              </a:lnSpc>
            </a:pPr>
            <a:r>
              <a:rPr lang="en-US" sz="2000" dirty="0"/>
              <a:t>UID and hashed password for each user</a:t>
            </a:r>
          </a:p>
          <a:p>
            <a:pPr lvl="2">
              <a:lnSpc>
                <a:spcPct val="90000"/>
              </a:lnSpc>
            </a:pPr>
            <a:r>
              <a:rPr lang="en-US" sz="2000" dirty="0"/>
              <a:t>Shared secret key with each user</a:t>
            </a:r>
          </a:p>
          <a:p>
            <a:pPr lvl="1">
              <a:lnSpc>
                <a:spcPct val="90000"/>
              </a:lnSpc>
            </a:pPr>
            <a:r>
              <a:rPr lang="en-US" sz="2400" dirty="0"/>
              <a:t>Kerberos server includes both AS and TGS</a:t>
            </a:r>
          </a:p>
          <a:p>
            <a:pPr>
              <a:lnSpc>
                <a:spcPct val="90000"/>
              </a:lnSpc>
            </a:pPr>
            <a:r>
              <a:rPr lang="en-US" sz="2800" dirty="0"/>
              <a:t>Inter-realm issues</a:t>
            </a:r>
          </a:p>
          <a:p>
            <a:pPr lvl="1">
              <a:lnSpc>
                <a:spcPct val="90000"/>
              </a:lnSpc>
            </a:pPr>
            <a:r>
              <a:rPr lang="en-US" sz="2400" dirty="0"/>
              <a:t>Kerberos servers in each realm are registered with each other (share a secret key)</a:t>
            </a:r>
          </a:p>
          <a:p>
            <a:pPr lvl="1">
              <a:lnSpc>
                <a:spcPct val="90000"/>
              </a:lnSpc>
            </a:pPr>
            <a:r>
              <a:rPr lang="en-US" sz="2400" dirty="0"/>
              <a:t>TGS in server realm issues tickets to client on other </a:t>
            </a:r>
            <a:r>
              <a:rPr lang="en-US" sz="2400" dirty="0"/>
              <a:t>realm (</a:t>
            </a:r>
            <a:r>
              <a:rPr lang="en-US" sz="2400" dirty="0" err="1"/>
              <a:t>i.e</a:t>
            </a:r>
            <a:r>
              <a:rPr lang="en-US" sz="2400" dirty="0"/>
              <a:t> RTGS)</a:t>
            </a:r>
            <a:endParaRPr 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t>Kerberos Version 5</a:t>
            </a:r>
          </a:p>
        </p:txBody>
      </p:sp>
      <p:sp>
        <p:nvSpPr>
          <p:cNvPr id="18435" name="Content Placeholder 2"/>
          <p:cNvSpPr>
            <a:spLocks noGrp="1"/>
          </p:cNvSpPr>
          <p:nvPr>
            <p:ph idx="1"/>
          </p:nvPr>
        </p:nvSpPr>
        <p:spPr>
          <a:xfrm>
            <a:off x="609599" y="1434906"/>
            <a:ext cx="6347714" cy="4606458"/>
          </a:xfrm>
        </p:spPr>
        <p:txBody>
          <a:bodyPr>
            <a:normAutofit/>
          </a:bodyPr>
          <a:lstStyle/>
          <a:p>
            <a:pPr eaLnBrk="1" hangingPunct="1"/>
            <a:r>
              <a:rPr lang="en-US" sz="2400" dirty="0"/>
              <a:t>Fixes version 4 environmental shortcomings</a:t>
            </a:r>
          </a:p>
          <a:p>
            <a:pPr eaLnBrk="1" hangingPunct="1"/>
            <a:r>
              <a:rPr lang="en-US" sz="2400" dirty="0"/>
              <a:t>New elements for AS exchange:</a:t>
            </a:r>
          </a:p>
          <a:p>
            <a:pPr lvl="1" eaLnBrk="1" hangingPunct="1"/>
            <a:r>
              <a:rPr lang="en-US" sz="2400" dirty="0"/>
              <a:t>Realm, Options, Times, Nonce</a:t>
            </a:r>
          </a:p>
          <a:p>
            <a:pPr eaLnBrk="1" hangingPunct="1"/>
            <a:r>
              <a:rPr lang="en-US" sz="2400" dirty="0"/>
              <a:t>Client/server authentication exchange</a:t>
            </a:r>
          </a:p>
          <a:p>
            <a:pPr lvl="1" eaLnBrk="1" hangingPunct="1"/>
            <a:r>
              <a:rPr lang="en-US" sz="2400" dirty="0"/>
              <a:t>Sub key, sequence number</a:t>
            </a:r>
          </a:p>
          <a:p>
            <a:pPr eaLnBrk="1" hangingPunct="1"/>
            <a:r>
              <a:rPr lang="en-US" sz="2400" dirty="0"/>
              <a:t>Kerberos Ticket Flags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14289"/>
          </a:xfrm>
        </p:spPr>
        <p:txBody>
          <a:bodyPr>
            <a:normAutofit fontScale="90000"/>
          </a:bodyPr>
          <a:lstStyle/>
          <a:p>
            <a:r>
              <a:rPr lang="en-US" dirty="0"/>
              <a:t>Difference Between Version 4 &amp; 5</a:t>
            </a:r>
            <a:endParaRPr lang="en-IN" dirty="0"/>
          </a:p>
        </p:txBody>
      </p:sp>
      <p:graphicFrame>
        <p:nvGraphicFramePr>
          <p:cNvPr id="5" name="Content Placeholder 4"/>
          <p:cNvGraphicFramePr>
            <a:graphicFrameLocks noGrp="1"/>
          </p:cNvGraphicFramePr>
          <p:nvPr>
            <p:ph idx="1"/>
          </p:nvPr>
        </p:nvGraphicFramePr>
        <p:xfrm>
          <a:off x="0" y="1252024"/>
          <a:ext cx="8426548" cy="5606010"/>
        </p:xfrm>
        <a:graphic>
          <a:graphicData uri="http://schemas.openxmlformats.org/drawingml/2006/table">
            <a:tbl>
              <a:tblPr firstRow="1" bandRow="1">
                <a:tableStyleId>{5C22544A-7EE6-4342-B048-85BDC9FD1C3A}</a:tableStyleId>
              </a:tblPr>
              <a:tblGrid>
                <a:gridCol w="3173241"/>
                <a:gridCol w="2505190"/>
                <a:gridCol w="2748117"/>
              </a:tblGrid>
              <a:tr h="456275">
                <a:tc>
                  <a:txBody>
                    <a:bodyPr/>
                    <a:lstStyle/>
                    <a:p>
                      <a:r>
                        <a:rPr lang="en-US" dirty="0"/>
                        <a:t>Point of Discussion</a:t>
                      </a:r>
                      <a:endParaRPr lang="en-IN" dirty="0"/>
                    </a:p>
                  </a:txBody>
                  <a:tcPr/>
                </a:tc>
                <a:tc>
                  <a:txBody>
                    <a:bodyPr/>
                    <a:lstStyle/>
                    <a:p>
                      <a:r>
                        <a:rPr lang="en-US" dirty="0"/>
                        <a:t>Version 4</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Version 5</a:t>
                      </a:r>
                      <a:endParaRPr lang="en-IN" dirty="0"/>
                    </a:p>
                  </a:txBody>
                  <a:tcPr/>
                </a:tc>
              </a:tr>
              <a:tr h="787542">
                <a:tc>
                  <a:txBody>
                    <a:bodyPr/>
                    <a:lstStyle/>
                    <a:p>
                      <a:r>
                        <a:rPr lang="en-US" sz="1800" i="1" dirty="0">
                          <a:solidFill>
                            <a:schemeClr val="accent2">
                              <a:lumMod val="50000"/>
                            </a:schemeClr>
                          </a:solidFill>
                        </a:rPr>
                        <a:t>Encryption Algorithm Used</a:t>
                      </a:r>
                      <a:endParaRPr lang="en-IN" dirty="0"/>
                    </a:p>
                  </a:txBody>
                  <a:tcPr/>
                </a:tc>
                <a:tc>
                  <a:txBody>
                    <a:bodyPr/>
                    <a:lstStyle/>
                    <a:p>
                      <a:r>
                        <a:rPr lang="en-US" dirty="0"/>
                        <a:t>DES only</a:t>
                      </a:r>
                      <a:endParaRPr lang="en-IN" dirty="0"/>
                    </a:p>
                  </a:txBody>
                  <a:tcPr/>
                </a:tc>
                <a:tc>
                  <a:txBody>
                    <a:bodyPr/>
                    <a:lstStyle/>
                    <a:p>
                      <a:r>
                        <a:rPr lang="en-US" dirty="0"/>
                        <a:t>DES &amp; its variant, IDEA etc.</a:t>
                      </a:r>
                      <a:endParaRPr lang="en-IN" dirty="0"/>
                    </a:p>
                  </a:txBody>
                  <a:tcPr/>
                </a:tc>
              </a:tr>
              <a:tr h="456275">
                <a:tc>
                  <a:txBody>
                    <a:bodyPr/>
                    <a:lstStyle/>
                    <a:p>
                      <a:r>
                        <a:rPr lang="en-US" sz="1800" i="1" dirty="0">
                          <a:solidFill>
                            <a:schemeClr val="accent2">
                              <a:lumMod val="50000"/>
                            </a:schemeClr>
                          </a:solidFill>
                        </a:rPr>
                        <a:t>Identifiers</a:t>
                      </a:r>
                      <a:endParaRPr lang="en-IN" dirty="0"/>
                    </a:p>
                  </a:txBody>
                  <a:tcPr/>
                </a:tc>
                <a:tc>
                  <a:txBody>
                    <a:bodyPr/>
                    <a:lstStyle/>
                    <a:p>
                      <a:r>
                        <a:rPr lang="en-US" dirty="0"/>
                        <a:t>IP Address only</a:t>
                      </a:r>
                      <a:endParaRPr lang="en-IN" dirty="0"/>
                    </a:p>
                  </a:txBody>
                  <a:tcPr/>
                </a:tc>
                <a:tc>
                  <a:txBody>
                    <a:bodyPr/>
                    <a:lstStyle/>
                    <a:p>
                      <a:r>
                        <a:rPr lang="en-US" dirty="0"/>
                        <a:t>N/w  Add, Type , length</a:t>
                      </a:r>
                      <a:endParaRPr lang="en-IN" dirty="0"/>
                    </a:p>
                  </a:txBody>
                  <a:tcPr/>
                </a:tc>
              </a:tr>
              <a:tr h="456275">
                <a:tc>
                  <a:txBody>
                    <a:bodyPr/>
                    <a:lstStyle/>
                    <a:p>
                      <a:r>
                        <a:rPr lang="en-US" sz="1800" i="1" kern="1200" dirty="0">
                          <a:solidFill>
                            <a:schemeClr val="accent2">
                              <a:lumMod val="50000"/>
                            </a:schemeClr>
                          </a:solidFill>
                          <a:latin typeface="+mn-lt"/>
                          <a:ea typeface="+mn-ea"/>
                          <a:cs typeface="+mn-cs"/>
                        </a:rPr>
                        <a:t>Message byte ordering</a:t>
                      </a:r>
                      <a:endParaRPr lang="en-IN" sz="1800" i="1" kern="1200" dirty="0">
                        <a:solidFill>
                          <a:schemeClr val="accent2">
                            <a:lumMod val="50000"/>
                          </a:schemeClr>
                        </a:solidFill>
                        <a:latin typeface="+mn-lt"/>
                        <a:ea typeface="+mn-ea"/>
                        <a:cs typeface="+mn-cs"/>
                      </a:endParaRPr>
                    </a:p>
                  </a:txBody>
                  <a:tcPr/>
                </a:tc>
                <a:tc>
                  <a:txBody>
                    <a:bodyPr/>
                    <a:lstStyle/>
                    <a:p>
                      <a:r>
                        <a:rPr lang="en-US" dirty="0"/>
                        <a:t>Not Allowed</a:t>
                      </a:r>
                      <a:endParaRPr lang="en-IN" dirty="0"/>
                    </a:p>
                  </a:txBody>
                  <a:tcPr/>
                </a:tc>
                <a:tc>
                  <a:txBody>
                    <a:bodyPr/>
                    <a:lstStyle/>
                    <a:p>
                      <a:r>
                        <a:rPr lang="en-US" dirty="0"/>
                        <a:t>Allowed</a:t>
                      </a:r>
                      <a:endParaRPr lang="en-IN" dirty="0"/>
                    </a:p>
                  </a:txBody>
                  <a:tcPr/>
                </a:tc>
              </a:tr>
              <a:tr h="456275">
                <a:tc>
                  <a:txBody>
                    <a:bodyPr/>
                    <a:lstStyle/>
                    <a:p>
                      <a:pPr marL="0" algn="l" defTabSz="457200" rtl="0" eaLnBrk="1" latinLnBrk="0" hangingPunct="1"/>
                      <a:r>
                        <a:rPr lang="en-US" sz="1800" i="1" kern="1200" dirty="0">
                          <a:solidFill>
                            <a:schemeClr val="accent2">
                              <a:lumMod val="50000"/>
                            </a:schemeClr>
                          </a:solidFill>
                          <a:latin typeface="+mn-lt"/>
                          <a:ea typeface="+mn-ea"/>
                          <a:cs typeface="+mn-cs"/>
                        </a:rPr>
                        <a:t>Tickets Lifetime</a:t>
                      </a:r>
                      <a:endParaRPr lang="en-IN" sz="1800" i="1" kern="1200" dirty="0">
                        <a:solidFill>
                          <a:schemeClr val="accent2">
                            <a:lumMod val="50000"/>
                          </a:schemeClr>
                        </a:solidFill>
                        <a:latin typeface="+mn-lt"/>
                        <a:ea typeface="+mn-ea"/>
                        <a:cs typeface="+mn-cs"/>
                      </a:endParaRPr>
                    </a:p>
                  </a:txBody>
                  <a:tcPr/>
                </a:tc>
                <a:tc>
                  <a:txBody>
                    <a:bodyPr/>
                    <a:lstStyle/>
                    <a:p>
                      <a:r>
                        <a:rPr lang="en-US" dirty="0"/>
                        <a:t>Small</a:t>
                      </a:r>
                      <a:endParaRPr lang="en-IN" dirty="0"/>
                    </a:p>
                  </a:txBody>
                  <a:tcPr/>
                </a:tc>
                <a:tc>
                  <a:txBody>
                    <a:bodyPr/>
                    <a:lstStyle/>
                    <a:p>
                      <a:r>
                        <a:rPr lang="en-US" dirty="0"/>
                        <a:t>Renewable time span</a:t>
                      </a:r>
                      <a:endParaRPr lang="en-IN" dirty="0"/>
                    </a:p>
                  </a:txBody>
                  <a:tcPr/>
                </a:tc>
              </a:tr>
              <a:tr h="456275">
                <a:tc>
                  <a:txBody>
                    <a:bodyPr/>
                    <a:lstStyle/>
                    <a:p>
                      <a:pPr marL="0" algn="l" defTabSz="457200" rtl="0" eaLnBrk="1" latinLnBrk="0" hangingPunct="1"/>
                      <a:r>
                        <a:rPr lang="en-US" sz="1800" i="1" kern="1200" dirty="0">
                          <a:solidFill>
                            <a:schemeClr val="accent2">
                              <a:lumMod val="50000"/>
                            </a:schemeClr>
                          </a:solidFill>
                          <a:latin typeface="+mn-lt"/>
                          <a:ea typeface="+mn-ea"/>
                          <a:cs typeface="+mn-cs"/>
                        </a:rPr>
                        <a:t>Authentication forwarding </a:t>
                      </a:r>
                      <a:endParaRPr lang="en-IN" sz="1800" i="1" kern="1200" dirty="0">
                        <a:solidFill>
                          <a:schemeClr val="accent2">
                            <a:lumMod val="50000"/>
                          </a:schemeClr>
                        </a:solidFill>
                        <a:latin typeface="+mn-lt"/>
                        <a:ea typeface="+mn-ea"/>
                        <a:cs typeface="+mn-cs"/>
                      </a:endParaRPr>
                    </a:p>
                  </a:txBody>
                  <a:tcPr/>
                </a:tc>
                <a:tc>
                  <a:txBody>
                    <a:bodyPr/>
                    <a:lstStyle/>
                    <a:p>
                      <a:r>
                        <a:rPr lang="en-US" dirty="0"/>
                        <a:t>Same server only</a:t>
                      </a:r>
                      <a:endParaRPr lang="en-IN" dirty="0"/>
                    </a:p>
                  </a:txBody>
                  <a:tcPr/>
                </a:tc>
                <a:tc>
                  <a:txBody>
                    <a:bodyPr/>
                    <a:lstStyle/>
                    <a:p>
                      <a:r>
                        <a:rPr lang="en-US" dirty="0"/>
                        <a:t>Any server in realm</a:t>
                      </a:r>
                      <a:endParaRPr lang="en-IN" dirty="0"/>
                    </a:p>
                  </a:txBody>
                  <a:tcPr/>
                </a:tc>
              </a:tr>
              <a:tr h="984463">
                <a:tc>
                  <a:txBody>
                    <a:bodyPr/>
                    <a:lstStyle/>
                    <a:p>
                      <a:r>
                        <a:rPr lang="en-US" sz="1800" i="1" dirty="0">
                          <a:solidFill>
                            <a:schemeClr val="accent1">
                              <a:lumMod val="50000"/>
                            </a:schemeClr>
                          </a:solidFill>
                        </a:rPr>
                        <a:t>Inter-realm authentication</a:t>
                      </a:r>
                    </a:p>
                    <a:p>
                      <a:r>
                        <a:rPr lang="en-US" sz="1800" i="1" dirty="0">
                          <a:solidFill>
                            <a:schemeClr val="accent1">
                              <a:lumMod val="50000"/>
                            </a:schemeClr>
                          </a:solidFill>
                        </a:rPr>
                        <a:t>Support</a:t>
                      </a:r>
                    </a:p>
                    <a:p>
                      <a:r>
                        <a:rPr lang="en-US" sz="1800" i="1" dirty="0">
                          <a:solidFill>
                            <a:schemeClr val="accent1">
                              <a:lumMod val="50000"/>
                            </a:schemeClr>
                          </a:solidFill>
                        </a:rPr>
                        <a:t>(SCALING)</a:t>
                      </a:r>
                      <a:endParaRPr lang="en-IN" dirty="0"/>
                    </a:p>
                  </a:txBody>
                  <a:tcPr/>
                </a:tc>
                <a:tc>
                  <a:txBody>
                    <a:bodyPr/>
                    <a:lstStyle/>
                    <a:p>
                      <a:r>
                        <a:rPr lang="en-US" dirty="0"/>
                        <a:t>No</a:t>
                      </a:r>
                    </a:p>
                    <a:p>
                      <a:r>
                        <a:rPr lang="en-US" dirty="0"/>
                        <a:t>Single</a:t>
                      </a:r>
                    </a:p>
                    <a:p>
                      <a:r>
                        <a:rPr lang="en-US" dirty="0"/>
                        <a:t>Peer-to-peer</a:t>
                      </a:r>
                      <a:endParaRPr lang="en-IN" dirty="0"/>
                    </a:p>
                  </a:txBody>
                  <a:tcPr/>
                </a:tc>
                <a:tc>
                  <a:txBody>
                    <a:bodyPr/>
                    <a:lstStyle/>
                    <a:p>
                      <a:r>
                        <a:rPr lang="en-US" dirty="0"/>
                        <a:t>Yes</a:t>
                      </a:r>
                    </a:p>
                    <a:p>
                      <a:r>
                        <a:rPr lang="en-US" dirty="0"/>
                        <a:t>Multiple </a:t>
                      </a:r>
                    </a:p>
                    <a:p>
                      <a:r>
                        <a:rPr lang="en-US" dirty="0"/>
                        <a:t>Transitive</a:t>
                      </a:r>
                      <a:r>
                        <a:rPr lang="en-US" baseline="0" dirty="0"/>
                        <a:t> (Cross-realm)</a:t>
                      </a:r>
                      <a:endParaRPr lang="en-IN" dirty="0"/>
                    </a:p>
                  </a:txBody>
                  <a:tcPr/>
                </a:tc>
              </a:tr>
              <a:tr h="456275">
                <a:tc>
                  <a:txBody>
                    <a:bodyPr/>
                    <a:lstStyle/>
                    <a:p>
                      <a:r>
                        <a:rPr lang="en-US" dirty="0"/>
                        <a:t>Replay Caches Support</a:t>
                      </a:r>
                      <a:endParaRPr lang="en-IN" dirty="0"/>
                    </a:p>
                  </a:txBody>
                  <a:tcPr/>
                </a:tc>
                <a:tc>
                  <a:txBody>
                    <a:bodyPr/>
                    <a:lstStyle/>
                    <a:p>
                      <a:r>
                        <a:rPr lang="en-US" dirty="0"/>
                        <a:t>No</a:t>
                      </a:r>
                      <a:endParaRPr lang="en-IN" dirty="0"/>
                    </a:p>
                  </a:txBody>
                  <a:tcPr/>
                </a:tc>
                <a:tc>
                  <a:txBody>
                    <a:bodyPr/>
                    <a:lstStyle/>
                    <a:p>
                      <a:r>
                        <a:rPr lang="en-US" dirty="0"/>
                        <a:t>Yes</a:t>
                      </a:r>
                      <a:endParaRPr lang="en-IN" dirty="0"/>
                    </a:p>
                  </a:txBody>
                  <a:tcPr/>
                </a:tc>
              </a:tr>
              <a:tr h="456275">
                <a:tc>
                  <a:txBody>
                    <a:bodyPr/>
                    <a:lstStyle/>
                    <a:p>
                      <a:r>
                        <a:rPr lang="en-US" dirty="0" err="1"/>
                        <a:t>Postdatabale</a:t>
                      </a:r>
                      <a:r>
                        <a:rPr lang="en-US" dirty="0"/>
                        <a:t> Ticket</a:t>
                      </a:r>
                      <a:endParaRPr lang="en-IN" dirty="0"/>
                    </a:p>
                  </a:txBody>
                  <a:tcPr/>
                </a:tc>
                <a:tc>
                  <a:txBody>
                    <a:bodyPr/>
                    <a:lstStyle/>
                    <a:p>
                      <a:r>
                        <a:rPr lang="en-US" dirty="0"/>
                        <a:t>Not</a:t>
                      </a:r>
                      <a:r>
                        <a:rPr lang="en-US" baseline="0" dirty="0"/>
                        <a:t> Available</a:t>
                      </a:r>
                      <a:r>
                        <a:rPr lang="en-US" dirty="0"/>
                        <a:t> </a:t>
                      </a:r>
                      <a:endParaRPr lang="en-IN" dirty="0"/>
                    </a:p>
                  </a:txBody>
                  <a:tcPr/>
                </a:tc>
                <a:tc>
                  <a:txBody>
                    <a:bodyPr/>
                    <a:lstStyle/>
                    <a:p>
                      <a:r>
                        <a:rPr lang="en-US" baseline="0" dirty="0"/>
                        <a:t>Available</a:t>
                      </a:r>
                      <a:r>
                        <a:rPr lang="en-US" dirty="0"/>
                        <a:t> </a:t>
                      </a:r>
                      <a:endParaRPr lang="en-IN" dirty="0"/>
                    </a:p>
                  </a:txBody>
                  <a:tcPr/>
                </a:tc>
              </a:tr>
              <a:tr h="640050">
                <a:tc>
                  <a:txBody>
                    <a:bodyPr/>
                    <a:lstStyle/>
                    <a:p>
                      <a:r>
                        <a:rPr lang="en-US" dirty="0" err="1"/>
                        <a:t>Forwardable</a:t>
                      </a:r>
                      <a:r>
                        <a:rPr lang="en-US" dirty="0"/>
                        <a:t> (New</a:t>
                      </a:r>
                      <a:r>
                        <a:rPr lang="en-US" baseline="0" dirty="0"/>
                        <a:t> Ticket)</a:t>
                      </a:r>
                      <a:endParaRPr lang="en-IN" dirty="0"/>
                    </a:p>
                  </a:txBody>
                  <a:tcPr/>
                </a:tc>
                <a:tc>
                  <a:txBody>
                    <a:bodyPr/>
                    <a:lstStyle/>
                    <a:p>
                      <a:r>
                        <a:rPr lang="en-US" dirty="0"/>
                        <a:t>Single ticket, same M/C, Same</a:t>
                      </a:r>
                      <a:r>
                        <a:rPr lang="en-US" baseline="0" dirty="0"/>
                        <a:t> IP</a:t>
                      </a:r>
                      <a:endParaRPr lang="en-IN" dirty="0"/>
                    </a:p>
                  </a:txBody>
                  <a:tcPr/>
                </a:tc>
                <a:tc>
                  <a:txBody>
                    <a:bodyPr/>
                    <a:lstStyle/>
                    <a:p>
                      <a:r>
                        <a:rPr lang="en-US" dirty="0"/>
                        <a:t>Current credentials to get valid</a:t>
                      </a:r>
                      <a:r>
                        <a:rPr lang="en-US" baseline="0" dirty="0"/>
                        <a:t> on another M/C</a:t>
                      </a:r>
                      <a:endParaRPr lang="en-IN" dirty="0"/>
                    </a:p>
                  </a:txBody>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Kerberos</a:t>
            </a:r>
            <a:endParaRPr lang="en-IN" dirty="0"/>
          </a:p>
        </p:txBody>
      </p:sp>
      <p:sp>
        <p:nvSpPr>
          <p:cNvPr id="3" name="Content Placeholder 2"/>
          <p:cNvSpPr>
            <a:spLocks noGrp="1"/>
          </p:cNvSpPr>
          <p:nvPr>
            <p:ph idx="1"/>
          </p:nvPr>
        </p:nvSpPr>
        <p:spPr>
          <a:xfrm>
            <a:off x="609598" y="1575582"/>
            <a:ext cx="7423053" cy="4465781"/>
          </a:xfrm>
        </p:spPr>
        <p:txBody>
          <a:bodyPr/>
          <a:lstStyle/>
          <a:p>
            <a:r>
              <a:rPr lang="en-US" sz="2800" dirty="0"/>
              <a:t>Threats exist:</a:t>
            </a:r>
          </a:p>
          <a:p>
            <a:pPr lvl="1"/>
            <a:r>
              <a:rPr lang="en-US" sz="2000" i="1" dirty="0">
                <a:solidFill>
                  <a:schemeClr val="accent3">
                    <a:lumMod val="75000"/>
                  </a:schemeClr>
                </a:solidFill>
              </a:rPr>
              <a:t>Modification Attack</a:t>
            </a:r>
            <a:r>
              <a:rPr lang="en-US" sz="2000" dirty="0"/>
              <a:t>:- Network address of a workstation.</a:t>
            </a:r>
          </a:p>
          <a:p>
            <a:pPr lvl="1"/>
            <a:r>
              <a:rPr lang="en-US" sz="2000" i="1" dirty="0">
                <a:solidFill>
                  <a:schemeClr val="accent3">
                    <a:lumMod val="75000"/>
                  </a:schemeClr>
                </a:solidFill>
              </a:rPr>
              <a:t>Replay Attack</a:t>
            </a:r>
            <a:r>
              <a:rPr lang="en-US" sz="2000" i="1" dirty="0"/>
              <a:t>:-E</a:t>
            </a:r>
            <a:r>
              <a:rPr lang="en-US" sz="2000" dirty="0"/>
              <a:t>avesdrop while communication. </a:t>
            </a:r>
            <a:endParaRPr lang="en-US" sz="2000" i="1" dirty="0"/>
          </a:p>
          <a:p>
            <a:pPr lvl="1"/>
            <a:r>
              <a:rPr lang="en-US" sz="2000" i="1" dirty="0">
                <a:solidFill>
                  <a:schemeClr val="accent3">
                    <a:lumMod val="75000"/>
                  </a:schemeClr>
                </a:solidFill>
              </a:rPr>
              <a:t>PW Guessing Attack</a:t>
            </a:r>
            <a:r>
              <a:rPr lang="en-US" sz="2000" dirty="0"/>
              <a:t>:- User pretend to be another user.</a:t>
            </a:r>
          </a:p>
          <a:p>
            <a:pPr lvl="1"/>
            <a:r>
              <a:rPr lang="en-US" sz="2000" i="1" dirty="0">
                <a:solidFill>
                  <a:schemeClr val="accent3">
                    <a:lumMod val="75000"/>
                  </a:schemeClr>
                </a:solidFill>
              </a:rPr>
              <a:t>Inter-session chosen Plaintext Attack</a:t>
            </a:r>
            <a:r>
              <a:rPr lang="en-US" sz="2000" dirty="0"/>
              <a:t>:- As per V.5 Draft</a:t>
            </a:r>
          </a:p>
          <a:p>
            <a:pPr lvl="1"/>
            <a:endParaRPr lang="en-US" sz="2000" i="1" dirty="0"/>
          </a:p>
          <a:p>
            <a:pPr lvl="1">
              <a:buNone/>
            </a:pPr>
            <a:endParaRPr lang="en-US" sz="2000" i="1" dirty="0"/>
          </a:p>
          <a:p>
            <a:endParaRPr lang="en-IN" dirty="0"/>
          </a:p>
        </p:txBody>
      </p:sp>
      <p:sp>
        <p:nvSpPr>
          <p:cNvPr id="4" name="Footer Placeholder 3"/>
          <p:cNvSpPr>
            <a:spLocks noGrp="1"/>
          </p:cNvSpPr>
          <p:nvPr>
            <p:ph type="ftr" sz="quarter" idx="11"/>
          </p:nvPr>
        </p:nvSpPr>
        <p:spPr/>
        <p:txBody>
          <a:bodyPr/>
          <a:lstStyle/>
          <a:p>
            <a:r>
              <a:rPr lang="en-US"/>
              <a:t>Created by Mr. Sumit Patel</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2113E-D1BB-D0F8-5047-17907D2B12E0}"/>
              </a:ext>
            </a:extLst>
          </p:cNvPr>
          <p:cNvSpPr>
            <a:spLocks noGrp="1"/>
          </p:cNvSpPr>
          <p:nvPr>
            <p:ph idx="1"/>
          </p:nvPr>
        </p:nvSpPr>
        <p:spPr>
          <a:xfrm>
            <a:off x="323528" y="476672"/>
            <a:ext cx="8363272" cy="6097864"/>
          </a:xfrm>
        </p:spPr>
        <p:txBody>
          <a:bodyPr/>
          <a:lstStyle/>
          <a:p>
            <a:r>
              <a:rPr lang="en-US" dirty="0"/>
              <a:t>in the case of complete encryption, as shown in Figure 9.3, there is no protection of confidentiality because any observer can decrypt the message by using the sender’s public key.</a:t>
            </a:r>
          </a:p>
          <a:p>
            <a:r>
              <a:rPr lang="en-US" dirty="0"/>
              <a:t> </a:t>
            </a:r>
          </a:p>
          <a:p>
            <a:endParaRPr lang="en-US" dirty="0"/>
          </a:p>
          <a:p>
            <a:r>
              <a:rPr lang="en-US" dirty="0"/>
              <a:t>It is, however, possible to provide both the authentication function and confidentiality by a double use of the public-key scheme</a:t>
            </a:r>
            <a:endParaRPr lang="en-IN" dirty="0"/>
          </a:p>
        </p:txBody>
      </p:sp>
    </p:spTree>
    <p:extLst>
      <p:ext uri="{BB962C8B-B14F-4D97-AF65-F5344CB8AC3E}">
        <p14:creationId xmlns:p14="http://schemas.microsoft.com/office/powerpoint/2010/main" val="167928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Mechanism Used By</a:t>
            </a:r>
            <a:endParaRPr lang="en-IN" dirty="0"/>
          </a:p>
        </p:txBody>
      </p:sp>
      <p:sp>
        <p:nvSpPr>
          <p:cNvPr id="3" name="Content Placeholder 2"/>
          <p:cNvSpPr>
            <a:spLocks noGrp="1"/>
          </p:cNvSpPr>
          <p:nvPr>
            <p:ph idx="1"/>
          </p:nvPr>
        </p:nvSpPr>
        <p:spPr/>
        <p:txBody>
          <a:bodyPr/>
          <a:lstStyle/>
          <a:p>
            <a:r>
              <a:rPr lang="en-US" dirty="0"/>
              <a:t>Microsoft Passport Technology</a:t>
            </a:r>
          </a:p>
          <a:p>
            <a:r>
              <a:rPr lang="en-US" dirty="0"/>
              <a:t>Windows NT</a:t>
            </a:r>
            <a:endParaRPr lang="en-I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Version 5 – Continued</a:t>
            </a:r>
          </a:p>
        </p:txBody>
      </p:sp>
      <p:sp>
        <p:nvSpPr>
          <p:cNvPr id="13315" name="Rectangle 3"/>
          <p:cNvSpPr>
            <a:spLocks noGrp="1" noChangeArrowheads="1"/>
          </p:cNvSpPr>
          <p:nvPr>
            <p:ph type="body" idx="1"/>
          </p:nvPr>
        </p:nvSpPr>
        <p:spPr>
          <a:xfrm>
            <a:off x="609599" y="1519312"/>
            <a:ext cx="6347714" cy="4522052"/>
          </a:xfrm>
        </p:spPr>
        <p:txBody>
          <a:bodyPr>
            <a:normAutofit/>
          </a:bodyPr>
          <a:lstStyle/>
          <a:p>
            <a:r>
              <a:rPr lang="en-US" sz="2400" dirty="0"/>
              <a:t>Avoids double encryptions</a:t>
            </a:r>
          </a:p>
          <a:p>
            <a:r>
              <a:rPr lang="en-US" sz="2400" dirty="0"/>
              <a:t>Avoids PCBC (vulnerable to a cipher block exchange attack)</a:t>
            </a:r>
          </a:p>
          <a:p>
            <a:r>
              <a:rPr lang="en-US" sz="2400" dirty="0"/>
              <a:t>Session and </a:t>
            </a:r>
            <a:r>
              <a:rPr lang="en-US" sz="2400" dirty="0"/>
              <a:t>sub-session </a:t>
            </a:r>
            <a:r>
              <a:rPr lang="en-US" sz="2400" dirty="0"/>
              <a:t>keys</a:t>
            </a:r>
          </a:p>
          <a:p>
            <a:r>
              <a:rPr lang="en-US" sz="2400" dirty="0"/>
              <a:t>Pre-authentication </a:t>
            </a:r>
            <a:r>
              <a:rPr lang="en-US" sz="2400" dirty="0"/>
              <a:t>– makes password attacks more difficult (but not impossible)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0B26E-EAF4-8B04-0A13-99FEA43A3D78}"/>
              </a:ext>
            </a:extLst>
          </p:cNvPr>
          <p:cNvSpPr>
            <a:spLocks noGrp="1"/>
          </p:cNvSpPr>
          <p:nvPr>
            <p:ph idx="1"/>
          </p:nvPr>
        </p:nvSpPr>
        <p:spPr>
          <a:xfrm>
            <a:off x="485335" y="432581"/>
            <a:ext cx="8030014" cy="4200141"/>
          </a:xfrm>
        </p:spPr>
        <p:txBody>
          <a:bodyPr/>
          <a:lstStyle/>
          <a:p>
            <a:r>
              <a:rPr lang="en-US" dirty="0"/>
              <a:t> how much time is required for a brute-force attack for various key sizes. As can be seen, a single PC can break DES in about a year;</a:t>
            </a:r>
          </a:p>
          <a:p>
            <a:r>
              <a:rPr lang="en-US"/>
              <a:t> If </a:t>
            </a:r>
            <a:r>
              <a:rPr lang="en-US" dirty="0"/>
              <a:t>multiple PCs work in parallel, the time is drastically shortened. And today’s supercomputers should be able to find a key in about an hour.</a:t>
            </a:r>
          </a:p>
          <a:p>
            <a:r>
              <a:rPr lang="en-US" dirty="0"/>
              <a:t> Key sizes of 128 bits or greater are effectively unbreakable using simply a brute-force approach. Even if we managed to speed up the attacking system by a factor of 1 trillion (1012 ), it would still take over 100,000 years to break a code using a 128-bit key</a:t>
            </a:r>
            <a:endParaRPr lang="en-IN" dirty="0"/>
          </a:p>
        </p:txBody>
      </p:sp>
    </p:spTree>
    <p:extLst>
      <p:ext uri="{BB962C8B-B14F-4D97-AF65-F5344CB8AC3E}">
        <p14:creationId xmlns:p14="http://schemas.microsoft.com/office/powerpoint/2010/main" val="1386175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B2DC-3860-6E32-F57A-4DBA0C75773D}"/>
              </a:ext>
            </a:extLst>
          </p:cNvPr>
          <p:cNvSpPr>
            <a:spLocks noGrp="1"/>
          </p:cNvSpPr>
          <p:nvPr>
            <p:ph type="ctrTitle"/>
          </p:nvPr>
        </p:nvSpPr>
        <p:spPr>
          <a:xfrm>
            <a:off x="984738" y="277489"/>
            <a:ext cx="6858000" cy="1241821"/>
          </a:xfrm>
        </p:spPr>
        <p:txBody>
          <a:bodyPr>
            <a:normAutofit fontScale="90000"/>
          </a:bodyPr>
          <a:lstStyle/>
          <a:p>
            <a:r>
              <a:rPr lang="en-US" altLang="en-US" b="1" dirty="0">
                <a:solidFill>
                  <a:srgbClr val="D9D9FF"/>
                </a:solidFill>
                <a:effectLst>
                  <a:outerShdw blurRad="38100" dist="38100" dir="2700000" algn="tl">
                    <a:srgbClr val="000000"/>
                  </a:outerShdw>
                </a:effectLst>
              </a:rPr>
              <a:t>Multiple Encryption &amp; DES</a:t>
            </a:r>
            <a:br>
              <a:rPr lang="en-US" altLang="en-US" b="1" dirty="0">
                <a:solidFill>
                  <a:srgbClr val="D9D9FF"/>
                </a:solidFill>
                <a:effectLst>
                  <a:outerShdw blurRad="38100" dist="38100" dir="2700000" algn="tl">
                    <a:srgbClr val="000000"/>
                  </a:outerShdw>
                </a:effectLst>
              </a:rPr>
            </a:br>
            <a:endParaRPr lang="en-IN" dirty="0"/>
          </a:p>
        </p:txBody>
      </p:sp>
      <p:sp>
        <p:nvSpPr>
          <p:cNvPr id="3" name="Subtitle 2">
            <a:extLst>
              <a:ext uri="{FF2B5EF4-FFF2-40B4-BE49-F238E27FC236}">
                <a16:creationId xmlns:a16="http://schemas.microsoft.com/office/drawing/2014/main" id="{34DD7477-D4C2-09A5-7C59-5CC4C4EE3C2D}"/>
              </a:ext>
            </a:extLst>
          </p:cNvPr>
          <p:cNvSpPr>
            <a:spLocks noGrp="1"/>
          </p:cNvSpPr>
          <p:nvPr>
            <p:ph type="subTitle" idx="1"/>
          </p:nvPr>
        </p:nvSpPr>
        <p:spPr>
          <a:xfrm>
            <a:off x="1142999" y="1519311"/>
            <a:ext cx="7016261" cy="3346699"/>
          </a:xfrm>
        </p:spPr>
        <p:txBody>
          <a:bodyPr>
            <a:normAutofit/>
          </a:bodyPr>
          <a:lstStyle/>
          <a:p>
            <a:pPr>
              <a:spcBef>
                <a:spcPts val="800"/>
              </a:spcBef>
              <a:buClr>
                <a:srgbClr val="5FAFFF"/>
              </a:buClr>
              <a:buSzPct val="80000"/>
              <a:buFont typeface="Wingdings" panose="05000000000000000000" pitchFamily="2" charset="2"/>
              <a:buChar char=""/>
            </a:pPr>
            <a:r>
              <a:rPr lang="en-AU" altLang="en-US" sz="2400" dirty="0">
                <a:effectLst>
                  <a:outerShdw blurRad="38100" dist="38100" dir="2700000" algn="tl">
                    <a:srgbClr val="000000"/>
                  </a:outerShdw>
                </a:effectLst>
              </a:rPr>
              <a:t>clear a replacement for DES was needed</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theoretical attacks that can break it</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demonstrated exhaustive key search attacks</a:t>
            </a:r>
          </a:p>
          <a:p>
            <a:pPr>
              <a:spcBef>
                <a:spcPts val="800"/>
              </a:spcBef>
              <a:buClr>
                <a:srgbClr val="5FAFFF"/>
              </a:buClr>
              <a:buSzPct val="80000"/>
              <a:buFont typeface="Wingdings" panose="05000000000000000000" pitchFamily="2" charset="2"/>
              <a:buChar char=""/>
            </a:pPr>
            <a:r>
              <a:rPr lang="en-AU" altLang="en-US" sz="2400" dirty="0">
                <a:effectLst>
                  <a:outerShdw blurRad="38100" dist="38100" dir="2700000" algn="tl">
                    <a:srgbClr val="000000"/>
                  </a:outerShdw>
                </a:effectLst>
              </a:rPr>
              <a:t>AES is a new cipher alternative</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prior to this alternative was to use multiple encryption with DES implementations</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Triple-DES is the chosen form</a:t>
            </a:r>
          </a:p>
          <a:p>
            <a:endParaRPr lang="en-IN" dirty="0"/>
          </a:p>
        </p:txBody>
      </p:sp>
    </p:spTree>
    <p:extLst>
      <p:ext uri="{BB962C8B-B14F-4D97-AF65-F5344CB8AC3E}">
        <p14:creationId xmlns:p14="http://schemas.microsoft.com/office/powerpoint/2010/main" val="2609708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74A4-70D6-F6A9-EFE1-F433FE4648A2}"/>
              </a:ext>
            </a:extLst>
          </p:cNvPr>
          <p:cNvSpPr>
            <a:spLocks noGrp="1"/>
          </p:cNvSpPr>
          <p:nvPr>
            <p:ph type="title"/>
          </p:nvPr>
        </p:nvSpPr>
        <p:spPr/>
        <p:txBody>
          <a:bodyPr/>
          <a:lstStyle/>
          <a:p>
            <a:r>
              <a:rPr lang="en-US" altLang="en-US" b="1" dirty="0">
                <a:solidFill>
                  <a:srgbClr val="D9D9FF"/>
                </a:solidFill>
                <a:effectLst>
                  <a:outerShdw blurRad="38100" dist="38100" dir="2700000" algn="tl">
                    <a:srgbClr val="000000"/>
                  </a:outerShdw>
                </a:effectLst>
              </a:rPr>
              <a:t>Why not Double-DES?</a:t>
            </a:r>
            <a:br>
              <a:rPr lang="en-US" altLang="en-US" b="1" dirty="0">
                <a:solidFill>
                  <a:srgbClr val="D9D9FF"/>
                </a:solidFill>
                <a:effectLst>
                  <a:outerShdw blurRad="38100" dist="38100" dir="2700000" algn="tl">
                    <a:srgbClr val="000000"/>
                  </a:outerShdw>
                </a:effectLst>
              </a:rPr>
            </a:br>
            <a:endParaRPr lang="en-IN" dirty="0"/>
          </a:p>
        </p:txBody>
      </p:sp>
      <p:sp>
        <p:nvSpPr>
          <p:cNvPr id="3" name="Content Placeholder 2">
            <a:extLst>
              <a:ext uri="{FF2B5EF4-FFF2-40B4-BE49-F238E27FC236}">
                <a16:creationId xmlns:a16="http://schemas.microsoft.com/office/drawing/2014/main" id="{DE8F86F4-01C9-2B5B-1788-9D89FAC39FF5}"/>
              </a:ext>
            </a:extLst>
          </p:cNvPr>
          <p:cNvSpPr>
            <a:spLocks noGrp="1"/>
          </p:cNvSpPr>
          <p:nvPr>
            <p:ph idx="1"/>
          </p:nvPr>
        </p:nvSpPr>
        <p:spPr>
          <a:xfrm>
            <a:off x="495886" y="907366"/>
            <a:ext cx="8019463" cy="4135901"/>
          </a:xfrm>
        </p:spPr>
        <p:txBody>
          <a:bodyPr>
            <a:normAutofit/>
          </a:bodyPr>
          <a:lstStyle/>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could use 2 DES encrypts on each block</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latin typeface="Courier New" panose="02070309020205020404" pitchFamily="49" charset="0"/>
              </a:rPr>
              <a:t>C = E</a:t>
            </a:r>
            <a:r>
              <a:rPr lang="en-US" altLang="en-US" sz="2100" baseline="-25000" dirty="0">
                <a:effectLst>
                  <a:outerShdw blurRad="38100" dist="38100" dir="2700000" algn="tl">
                    <a:srgbClr val="000000"/>
                  </a:outerShdw>
                </a:effectLst>
                <a:latin typeface="Courier New" panose="02070309020205020404" pitchFamily="49" charset="0"/>
              </a:rPr>
              <a:t>K2</a:t>
            </a:r>
            <a:r>
              <a:rPr lang="en-US" altLang="en-US" sz="2100" dirty="0">
                <a:effectLst>
                  <a:outerShdw blurRad="38100" dist="38100" dir="2700000" algn="tl">
                    <a:srgbClr val="000000"/>
                  </a:outerShdw>
                </a:effectLst>
                <a:latin typeface="Courier New" panose="02070309020205020404" pitchFamily="49" charset="0"/>
              </a:rPr>
              <a:t>(E</a:t>
            </a:r>
            <a:r>
              <a:rPr lang="en-US" altLang="en-US" sz="2100" baseline="-25000" dirty="0">
                <a:effectLst>
                  <a:outerShdw blurRad="38100" dist="38100" dir="2700000" algn="tl">
                    <a:srgbClr val="000000"/>
                  </a:outerShdw>
                </a:effectLst>
                <a:latin typeface="Courier New" panose="02070309020205020404" pitchFamily="49" charset="0"/>
              </a:rPr>
              <a:t>K1</a:t>
            </a:r>
            <a:r>
              <a:rPr lang="en-US" altLang="en-US" sz="2100" dirty="0">
                <a:effectLst>
                  <a:outerShdw blurRad="38100" dist="38100" dir="2700000" algn="tl">
                    <a:srgbClr val="000000"/>
                  </a:outerShdw>
                </a:effectLst>
                <a:latin typeface="Courier New" panose="02070309020205020404" pitchFamily="49" charset="0"/>
              </a:rPr>
              <a:t>(P))</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concern at time of reduction to single stage</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“meet-in-the-middle” attack</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works whenever use a cipher twice</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since </a:t>
            </a:r>
            <a:r>
              <a:rPr lang="en-US" altLang="en-US" sz="2100" dirty="0">
                <a:effectLst>
                  <a:outerShdw blurRad="38100" dist="38100" dir="2700000" algn="tl">
                    <a:srgbClr val="000000"/>
                  </a:outerShdw>
                </a:effectLst>
                <a:latin typeface="Courier New" panose="02070309020205020404" pitchFamily="49" charset="0"/>
              </a:rPr>
              <a:t>X = E</a:t>
            </a:r>
            <a:r>
              <a:rPr lang="en-US" altLang="en-US" sz="2100" baseline="-25000" dirty="0">
                <a:effectLst>
                  <a:outerShdw blurRad="38100" dist="38100" dir="2700000" algn="tl">
                    <a:srgbClr val="000000"/>
                  </a:outerShdw>
                </a:effectLst>
                <a:latin typeface="Courier New" panose="02070309020205020404" pitchFamily="49" charset="0"/>
              </a:rPr>
              <a:t>K1</a:t>
            </a:r>
            <a:r>
              <a:rPr lang="en-US" altLang="en-US" sz="2100" dirty="0">
                <a:effectLst>
                  <a:outerShdw blurRad="38100" dist="38100" dir="2700000" algn="tl">
                    <a:srgbClr val="000000"/>
                  </a:outerShdw>
                </a:effectLst>
                <a:latin typeface="Courier New" panose="02070309020205020404" pitchFamily="49" charset="0"/>
              </a:rPr>
              <a:t>(P) = D</a:t>
            </a:r>
            <a:r>
              <a:rPr lang="en-US" altLang="en-US" sz="2100" baseline="-25000" dirty="0">
                <a:effectLst>
                  <a:outerShdw blurRad="38100" dist="38100" dir="2700000" algn="tl">
                    <a:srgbClr val="000000"/>
                  </a:outerShdw>
                </a:effectLst>
                <a:latin typeface="Courier New" panose="02070309020205020404" pitchFamily="49" charset="0"/>
              </a:rPr>
              <a:t>K2</a:t>
            </a:r>
            <a:r>
              <a:rPr lang="en-US" altLang="en-US" sz="2100" dirty="0">
                <a:effectLst>
                  <a:outerShdw blurRad="38100" dist="38100" dir="2700000" algn="tl">
                    <a:srgbClr val="000000"/>
                  </a:outerShdw>
                </a:effectLst>
                <a:latin typeface="Courier New" panose="02070309020205020404" pitchFamily="49" charset="0"/>
              </a:rPr>
              <a:t>(C)</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attack by encrypting P with all keys and store</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then decrypt C with keys and match X value</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can show takes </a:t>
            </a:r>
            <a:r>
              <a:rPr lang="en-US" altLang="en-US" sz="2100" dirty="0">
                <a:effectLst>
                  <a:outerShdw blurRad="38100" dist="38100" dir="2700000" algn="tl">
                    <a:srgbClr val="000000"/>
                  </a:outerShdw>
                </a:effectLst>
                <a:latin typeface="Courier New" panose="02070309020205020404" pitchFamily="49" charset="0"/>
              </a:rPr>
              <a:t>O(2</a:t>
            </a:r>
            <a:r>
              <a:rPr lang="en-US" altLang="en-US" sz="2100" baseline="30000" dirty="0">
                <a:effectLst>
                  <a:outerShdw blurRad="38100" dist="38100" dir="2700000" algn="tl">
                    <a:srgbClr val="000000"/>
                  </a:outerShdw>
                </a:effectLst>
                <a:latin typeface="Courier New" panose="02070309020205020404" pitchFamily="49" charset="0"/>
              </a:rPr>
              <a:t>56</a:t>
            </a:r>
            <a:r>
              <a:rPr lang="en-US" altLang="en-US" sz="2100" dirty="0">
                <a:effectLst>
                  <a:outerShdw blurRad="38100" dist="38100" dir="2700000" algn="tl">
                    <a:srgbClr val="000000"/>
                  </a:outerShdw>
                </a:effectLst>
                <a:latin typeface="Courier New" panose="02070309020205020404" pitchFamily="49" charset="0"/>
              </a:rPr>
              <a:t>)</a:t>
            </a:r>
            <a:r>
              <a:rPr lang="en-US" altLang="en-US" sz="2100" dirty="0">
                <a:effectLst>
                  <a:outerShdw blurRad="38100" dist="38100" dir="2700000" algn="tl">
                    <a:srgbClr val="000000"/>
                  </a:outerShdw>
                </a:effectLst>
              </a:rPr>
              <a:t> steps</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Requires…Known Plain text</a:t>
            </a:r>
            <a:endParaRPr lang="en-IN" dirty="0"/>
          </a:p>
        </p:txBody>
      </p:sp>
    </p:spTree>
    <p:extLst>
      <p:ext uri="{BB962C8B-B14F-4D97-AF65-F5344CB8AC3E}">
        <p14:creationId xmlns:p14="http://schemas.microsoft.com/office/powerpoint/2010/main" val="902860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BC059F-7724-E495-3CA2-65BCA091C6B9}"/>
              </a:ext>
            </a:extLst>
          </p:cNvPr>
          <p:cNvPicPr>
            <a:picLocks noGrp="1" noChangeAspect="1"/>
          </p:cNvPicPr>
          <p:nvPr>
            <p:ph idx="1"/>
          </p:nvPr>
        </p:nvPicPr>
        <p:blipFill>
          <a:blip r:embed="Rd4d492e306dd4403">
            <a:extLst>
              <a:ext uri="{28A0092B-C50C-407E-A947-70E740481C1C}">
                <a14:useLocalDpi xmlns:a14="http://schemas.microsoft.com/office/drawing/2010/main" val="0"/>
              </a:ext>
            </a:extLst>
          </a:blip>
          <a:stretch>
            <a:fillRect/>
          </a:stretch>
        </p:blipFill>
        <p:spPr>
          <a:xfrm>
            <a:off x="1941341" y="506436"/>
            <a:ext cx="3961556" cy="4126285"/>
          </a:xfrm>
        </p:spPr>
      </p:pic>
    </p:spTree>
    <p:extLst>
      <p:ext uri="{BB962C8B-B14F-4D97-AF65-F5344CB8AC3E}">
        <p14:creationId xmlns:p14="http://schemas.microsoft.com/office/powerpoint/2010/main" val="4036292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076C-6FE2-D633-99C0-AD2728891278}"/>
              </a:ext>
            </a:extLst>
          </p:cNvPr>
          <p:cNvSpPr>
            <a:spLocks noGrp="1"/>
          </p:cNvSpPr>
          <p:nvPr>
            <p:ph type="title"/>
          </p:nvPr>
        </p:nvSpPr>
        <p:spPr/>
        <p:txBody>
          <a:bodyPr/>
          <a:lstStyle/>
          <a:p>
            <a:r>
              <a:rPr lang="en-US" altLang="en-US" b="1" dirty="0">
                <a:solidFill>
                  <a:srgbClr val="D9D9FF"/>
                </a:solidFill>
                <a:effectLst>
                  <a:outerShdw blurRad="38100" dist="38100" dir="2700000" algn="tl">
                    <a:srgbClr val="000000"/>
                  </a:outerShdw>
                </a:effectLst>
              </a:rPr>
              <a:t>Triple-DES with Two-Keys</a:t>
            </a:r>
            <a:br>
              <a:rPr lang="en-US" altLang="en-US" b="1" dirty="0">
                <a:solidFill>
                  <a:srgbClr val="D9D9FF"/>
                </a:solidFill>
                <a:effectLst>
                  <a:outerShdw blurRad="38100" dist="38100" dir="2700000" algn="tl">
                    <a:srgbClr val="000000"/>
                  </a:outerShdw>
                </a:effectLst>
              </a:rPr>
            </a:br>
            <a:endParaRPr lang="en-IN" dirty="0"/>
          </a:p>
        </p:txBody>
      </p:sp>
      <p:sp>
        <p:nvSpPr>
          <p:cNvPr id="3" name="Content Placeholder 2">
            <a:extLst>
              <a:ext uri="{FF2B5EF4-FFF2-40B4-BE49-F238E27FC236}">
                <a16:creationId xmlns:a16="http://schemas.microsoft.com/office/drawing/2014/main" id="{C63F418C-A4B5-26DD-6FD4-2E5358F96F95}"/>
              </a:ext>
            </a:extLst>
          </p:cNvPr>
          <p:cNvSpPr>
            <a:spLocks noGrp="1"/>
          </p:cNvSpPr>
          <p:nvPr>
            <p:ph idx="1"/>
          </p:nvPr>
        </p:nvSpPr>
        <p:spPr>
          <a:xfrm>
            <a:off x="527538" y="981221"/>
            <a:ext cx="7987811" cy="3651501"/>
          </a:xfrm>
        </p:spPr>
        <p:txBody>
          <a:bodyPr>
            <a:normAutofit lnSpcReduction="10000"/>
          </a:bodyPr>
          <a:lstStyle/>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hence must use 3 encryptions</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would seem to need 3 distinct keys</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but can use 2 keys with E-D-E sequence</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latin typeface="Courier New" panose="02070309020205020404" pitchFamily="49" charset="0"/>
              </a:rPr>
              <a:t>C = E</a:t>
            </a:r>
            <a:r>
              <a:rPr lang="en-US" altLang="en-US" sz="2100" baseline="-25000" dirty="0">
                <a:effectLst>
                  <a:outerShdw blurRad="38100" dist="38100" dir="2700000" algn="tl">
                    <a:srgbClr val="000000"/>
                  </a:outerShdw>
                </a:effectLst>
                <a:latin typeface="Courier New" panose="02070309020205020404" pitchFamily="49" charset="0"/>
              </a:rPr>
              <a:t>K1</a:t>
            </a:r>
            <a:r>
              <a:rPr lang="en-US" altLang="en-US" sz="2100" dirty="0">
                <a:effectLst>
                  <a:outerShdw blurRad="38100" dist="38100" dir="2700000" algn="tl">
                    <a:srgbClr val="000000"/>
                  </a:outerShdw>
                </a:effectLst>
                <a:latin typeface="Courier New" panose="02070309020205020404" pitchFamily="49" charset="0"/>
              </a:rPr>
              <a:t>(D</a:t>
            </a:r>
            <a:r>
              <a:rPr lang="en-US" altLang="en-US" sz="2100" baseline="-25000" dirty="0">
                <a:effectLst>
                  <a:outerShdw blurRad="38100" dist="38100" dir="2700000" algn="tl">
                    <a:srgbClr val="000000"/>
                  </a:outerShdw>
                </a:effectLst>
                <a:latin typeface="Courier New" panose="02070309020205020404" pitchFamily="49" charset="0"/>
              </a:rPr>
              <a:t>K2</a:t>
            </a:r>
            <a:r>
              <a:rPr lang="en-US" altLang="en-US" sz="2100" dirty="0">
                <a:effectLst>
                  <a:outerShdw blurRad="38100" dist="38100" dir="2700000" algn="tl">
                    <a:srgbClr val="000000"/>
                  </a:outerShdw>
                </a:effectLst>
                <a:latin typeface="Courier New" panose="02070309020205020404" pitchFamily="49" charset="0"/>
              </a:rPr>
              <a:t>(E</a:t>
            </a:r>
            <a:r>
              <a:rPr lang="en-US" altLang="en-US" sz="2100" baseline="-25000" dirty="0">
                <a:effectLst>
                  <a:outerShdw blurRad="38100" dist="38100" dir="2700000" algn="tl">
                    <a:srgbClr val="000000"/>
                  </a:outerShdw>
                </a:effectLst>
                <a:latin typeface="Courier New" panose="02070309020205020404" pitchFamily="49" charset="0"/>
              </a:rPr>
              <a:t>K1</a:t>
            </a:r>
            <a:r>
              <a:rPr lang="en-US" altLang="en-US" sz="2100" dirty="0">
                <a:effectLst>
                  <a:outerShdw blurRad="38100" dist="38100" dir="2700000" algn="tl">
                    <a:srgbClr val="000000"/>
                  </a:outerShdw>
                </a:effectLst>
                <a:latin typeface="Courier New" panose="02070309020205020404" pitchFamily="49" charset="0"/>
              </a:rPr>
              <a:t>(P)))</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n.b. encrypt &amp; decrypt equivalent in security</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if </a:t>
            </a:r>
            <a:r>
              <a:rPr lang="en-US" altLang="en-US" sz="2100" dirty="0">
                <a:effectLst>
                  <a:outerShdw blurRad="38100" dist="38100" dir="2700000" algn="tl">
                    <a:srgbClr val="000000"/>
                  </a:outerShdw>
                </a:effectLst>
                <a:latin typeface="Courier New" panose="02070309020205020404" pitchFamily="49" charset="0"/>
              </a:rPr>
              <a:t>K1=K2</a:t>
            </a:r>
            <a:r>
              <a:rPr lang="en-US" altLang="en-US" sz="2100" dirty="0">
                <a:effectLst>
                  <a:outerShdw blurRad="38100" dist="38100" dir="2700000" algn="tl">
                    <a:srgbClr val="000000"/>
                  </a:outerShdw>
                </a:effectLst>
              </a:rPr>
              <a:t> then can work with single DES</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standardized in ANSI X9.17 &amp; ISO8732</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no current known practical attacks</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rPr>
              <a:t>several proposed impractical attacks might become basis of future attacks</a:t>
            </a:r>
          </a:p>
          <a:p>
            <a:endParaRPr lang="en-IN" dirty="0"/>
          </a:p>
        </p:txBody>
      </p:sp>
    </p:spTree>
    <p:extLst>
      <p:ext uri="{BB962C8B-B14F-4D97-AF65-F5344CB8AC3E}">
        <p14:creationId xmlns:p14="http://schemas.microsoft.com/office/powerpoint/2010/main" val="897173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278FF1-6E97-44F4-4231-D3F59E46532B}"/>
              </a:ext>
            </a:extLst>
          </p:cNvPr>
          <p:cNvPicPr>
            <a:picLocks noGrp="1" noChangeAspect="1"/>
          </p:cNvPicPr>
          <p:nvPr>
            <p:ph idx="1"/>
          </p:nvPr>
        </p:nvPicPr>
        <p:blipFill>
          <a:blip r:embed="Re254bc5ebc154c9e">
            <a:extLst>
              <a:ext uri="{28A0092B-C50C-407E-A947-70E740481C1C}">
                <a14:useLocalDpi xmlns:a14="http://schemas.microsoft.com/office/drawing/2010/main" val="0"/>
              </a:ext>
            </a:extLst>
          </a:blip>
          <a:stretch>
            <a:fillRect/>
          </a:stretch>
        </p:blipFill>
        <p:spPr>
          <a:xfrm>
            <a:off x="653652" y="1338858"/>
            <a:ext cx="7693818" cy="2250281"/>
          </a:xfrm>
        </p:spPr>
      </p:pic>
    </p:spTree>
    <p:extLst>
      <p:ext uri="{BB962C8B-B14F-4D97-AF65-F5344CB8AC3E}">
        <p14:creationId xmlns:p14="http://schemas.microsoft.com/office/powerpoint/2010/main" val="4122760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D14-7B97-2273-DF91-F3F3CF9694CA}"/>
              </a:ext>
            </a:extLst>
          </p:cNvPr>
          <p:cNvSpPr>
            <a:spLocks noGrp="1"/>
          </p:cNvSpPr>
          <p:nvPr>
            <p:ph type="title"/>
          </p:nvPr>
        </p:nvSpPr>
        <p:spPr/>
        <p:txBody>
          <a:bodyPr/>
          <a:lstStyle/>
          <a:p>
            <a:r>
              <a:rPr lang="en-US" altLang="en-US" b="1" dirty="0">
                <a:solidFill>
                  <a:srgbClr val="D9D9FF"/>
                </a:solidFill>
                <a:effectLst>
                  <a:outerShdw blurRad="38100" dist="38100" dir="2700000" algn="tl">
                    <a:srgbClr val="000000"/>
                  </a:outerShdw>
                </a:effectLst>
              </a:rPr>
              <a:t>Triple-DES with Three-Keys</a:t>
            </a:r>
            <a:br>
              <a:rPr lang="en-US" altLang="en-US" b="1" dirty="0">
                <a:solidFill>
                  <a:srgbClr val="D9D9FF"/>
                </a:solidFill>
                <a:effectLst>
                  <a:outerShdw blurRad="38100" dist="38100" dir="2700000" algn="tl">
                    <a:srgbClr val="000000"/>
                  </a:outerShdw>
                </a:effectLst>
              </a:rPr>
            </a:br>
            <a:endParaRPr lang="en-IN" dirty="0"/>
          </a:p>
        </p:txBody>
      </p:sp>
      <p:sp>
        <p:nvSpPr>
          <p:cNvPr id="3" name="Content Placeholder 2">
            <a:extLst>
              <a:ext uri="{FF2B5EF4-FFF2-40B4-BE49-F238E27FC236}">
                <a16:creationId xmlns:a16="http://schemas.microsoft.com/office/drawing/2014/main" id="{DAD70C15-BB81-19DB-CB2C-57645EF2F332}"/>
              </a:ext>
            </a:extLst>
          </p:cNvPr>
          <p:cNvSpPr>
            <a:spLocks noGrp="1"/>
          </p:cNvSpPr>
          <p:nvPr>
            <p:ph idx="1"/>
          </p:nvPr>
        </p:nvSpPr>
        <p:spPr/>
        <p:txBody>
          <a:bodyPr/>
          <a:lstStyle/>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although are no practical attacks on two-key Triple-DES have some indications</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can use Triple-DES with Three-Keys to avoid even these</a:t>
            </a:r>
          </a:p>
          <a:p>
            <a:pPr lvl="1">
              <a:spcBef>
                <a:spcPts val="700"/>
              </a:spcBef>
              <a:buClr>
                <a:srgbClr val="D9D9FF"/>
              </a:buClr>
              <a:buSzPct val="50000"/>
              <a:buFont typeface="Wingdings" panose="05000000000000000000" pitchFamily="2" charset="2"/>
              <a:buChar char=""/>
            </a:pPr>
            <a:r>
              <a:rPr lang="en-US" altLang="en-US" sz="2100" dirty="0">
                <a:effectLst>
                  <a:outerShdw blurRad="38100" dist="38100" dir="2700000" algn="tl">
                    <a:srgbClr val="000000"/>
                  </a:outerShdw>
                </a:effectLst>
                <a:latin typeface="Courier New" panose="02070309020205020404" pitchFamily="49" charset="0"/>
              </a:rPr>
              <a:t>C = E</a:t>
            </a:r>
            <a:r>
              <a:rPr lang="en-US" altLang="en-US" sz="2100" baseline="-25000" dirty="0">
                <a:effectLst>
                  <a:outerShdw blurRad="38100" dist="38100" dir="2700000" algn="tl">
                    <a:srgbClr val="000000"/>
                  </a:outerShdw>
                </a:effectLst>
                <a:latin typeface="Courier New" panose="02070309020205020404" pitchFamily="49" charset="0"/>
              </a:rPr>
              <a:t>K3</a:t>
            </a:r>
            <a:r>
              <a:rPr lang="en-US" altLang="en-US" sz="2100" dirty="0">
                <a:effectLst>
                  <a:outerShdw blurRad="38100" dist="38100" dir="2700000" algn="tl">
                    <a:srgbClr val="000000"/>
                  </a:outerShdw>
                </a:effectLst>
                <a:latin typeface="Courier New" panose="02070309020205020404" pitchFamily="49" charset="0"/>
              </a:rPr>
              <a:t>(D</a:t>
            </a:r>
            <a:r>
              <a:rPr lang="en-US" altLang="en-US" sz="2100" baseline="-25000" dirty="0">
                <a:effectLst>
                  <a:outerShdw blurRad="38100" dist="38100" dir="2700000" algn="tl">
                    <a:srgbClr val="000000"/>
                  </a:outerShdw>
                </a:effectLst>
                <a:latin typeface="Courier New" panose="02070309020205020404" pitchFamily="49" charset="0"/>
              </a:rPr>
              <a:t>K2</a:t>
            </a:r>
            <a:r>
              <a:rPr lang="en-US" altLang="en-US" sz="2100" dirty="0">
                <a:effectLst>
                  <a:outerShdw blurRad="38100" dist="38100" dir="2700000" algn="tl">
                    <a:srgbClr val="000000"/>
                  </a:outerShdw>
                </a:effectLst>
                <a:latin typeface="Courier New" panose="02070309020205020404" pitchFamily="49" charset="0"/>
              </a:rPr>
              <a:t>(E</a:t>
            </a:r>
            <a:r>
              <a:rPr lang="en-US" altLang="en-US" sz="2100" baseline="-25000" dirty="0">
                <a:effectLst>
                  <a:outerShdw blurRad="38100" dist="38100" dir="2700000" algn="tl">
                    <a:srgbClr val="000000"/>
                  </a:outerShdw>
                </a:effectLst>
                <a:latin typeface="Courier New" panose="02070309020205020404" pitchFamily="49" charset="0"/>
              </a:rPr>
              <a:t>K1</a:t>
            </a:r>
            <a:r>
              <a:rPr lang="en-US" altLang="en-US" sz="2100" dirty="0">
                <a:effectLst>
                  <a:outerShdw blurRad="38100" dist="38100" dir="2700000" algn="tl">
                    <a:srgbClr val="000000"/>
                  </a:outerShdw>
                </a:effectLst>
                <a:latin typeface="Courier New" panose="02070309020205020404" pitchFamily="49" charset="0"/>
              </a:rPr>
              <a:t>(P)))</a:t>
            </a:r>
          </a:p>
          <a:p>
            <a:pPr>
              <a:spcBef>
                <a:spcPts val="800"/>
              </a:spcBef>
              <a:buClr>
                <a:srgbClr val="5FAFFF"/>
              </a:buClr>
              <a:buSzPct val="80000"/>
              <a:buFont typeface="Wingdings" panose="05000000000000000000" pitchFamily="2" charset="2"/>
              <a:buChar char=""/>
            </a:pPr>
            <a:r>
              <a:rPr lang="en-US" altLang="en-US" sz="2400" dirty="0">
                <a:effectLst>
                  <a:outerShdw blurRad="38100" dist="38100" dir="2700000" algn="tl">
                    <a:srgbClr val="000000"/>
                  </a:outerShdw>
                </a:effectLst>
              </a:rPr>
              <a:t>has been adopted by some Internet applications, e.g., PGP, S/MIME</a:t>
            </a:r>
            <a:endParaRPr lang="en-IN" dirty="0"/>
          </a:p>
        </p:txBody>
      </p:sp>
    </p:spTree>
    <p:extLst>
      <p:ext uri="{BB962C8B-B14F-4D97-AF65-F5344CB8AC3E}">
        <p14:creationId xmlns:p14="http://schemas.microsoft.com/office/powerpoint/2010/main" val="937425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478B-31F2-43DB-EF28-92B5F377C6A6}"/>
              </a:ext>
            </a:extLst>
          </p:cNvPr>
          <p:cNvSpPr>
            <a:spLocks noGrp="1"/>
          </p:cNvSpPr>
          <p:nvPr>
            <p:ph type="title"/>
          </p:nvPr>
        </p:nvSpPr>
        <p:spPr/>
        <p:txBody>
          <a:bodyPr/>
          <a:lstStyle/>
          <a:p>
            <a:r>
              <a:rPr lang="en-US" dirty="0"/>
              <a:t>Advanced encryption standard(AES):</a:t>
            </a:r>
            <a:endParaRPr lang="en-IN" dirty="0"/>
          </a:p>
        </p:txBody>
      </p:sp>
      <p:sp>
        <p:nvSpPr>
          <p:cNvPr id="3" name="Content Placeholder 2">
            <a:extLst>
              <a:ext uri="{FF2B5EF4-FFF2-40B4-BE49-F238E27FC236}">
                <a16:creationId xmlns:a16="http://schemas.microsoft.com/office/drawing/2014/main" id="{6CFA7C59-8EE7-8209-816C-3E83DD01E988}"/>
              </a:ext>
            </a:extLst>
          </p:cNvPr>
          <p:cNvSpPr>
            <a:spLocks noGrp="1"/>
          </p:cNvSpPr>
          <p:nvPr>
            <p:ph idx="1"/>
          </p:nvPr>
        </p:nvSpPr>
        <p:spPr>
          <a:xfrm>
            <a:off x="527538" y="1128931"/>
            <a:ext cx="8208498" cy="3819378"/>
          </a:xfrm>
        </p:spPr>
        <p:txBody>
          <a:bodyPr>
            <a:normAutofit lnSpcReduction="10000"/>
          </a:bodyPr>
          <a:lstStyle/>
          <a:p>
            <a:r>
              <a:rPr lang="en-US" dirty="0"/>
              <a:t>The cipher takes a plaintext block size of 128 bits, or 16 bytes. </a:t>
            </a:r>
          </a:p>
          <a:p>
            <a:r>
              <a:rPr lang="en-US" dirty="0"/>
              <a:t>The key length can be 16, 24, or 32 bytes (128, 192, or 256 bits). </a:t>
            </a:r>
          </a:p>
          <a:p>
            <a:r>
              <a:rPr lang="en-US" dirty="0"/>
              <a:t>The algorithm is referred to as AES-128, AES-192, or AES-256, depending on the key length.</a:t>
            </a:r>
          </a:p>
          <a:p>
            <a:r>
              <a:rPr lang="en-US" dirty="0"/>
              <a:t>The input to the encryption and decryption algorithms is a single 128-bit block.</a:t>
            </a:r>
          </a:p>
          <a:p>
            <a:r>
              <a:rPr lang="en-US" dirty="0"/>
              <a:t>This block is depicted as a 4 * 4 square matrix of bytes.</a:t>
            </a:r>
          </a:p>
          <a:p>
            <a:r>
              <a:rPr lang="en-US" dirty="0"/>
              <a:t>This block is copied into the State array, which is modified at each stage of encryption or decryption. After the final stage, State is copied to an output matrix.</a:t>
            </a:r>
          </a:p>
          <a:p>
            <a:r>
              <a:rPr lang="en-US" dirty="0"/>
              <a:t>The key is depicted as a square matrix of bytes. This key is then expanded into an array of key schedule words.</a:t>
            </a:r>
            <a:endParaRPr lang="en-IN" dirty="0"/>
          </a:p>
        </p:txBody>
      </p:sp>
    </p:spTree>
    <p:extLst>
      <p:ext uri="{BB962C8B-B14F-4D97-AF65-F5344CB8AC3E}">
        <p14:creationId xmlns:p14="http://schemas.microsoft.com/office/powerpoint/2010/main" val="231195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1A161-68FE-7105-A26B-1A39D3C70C11}"/>
              </a:ext>
            </a:extLst>
          </p:cNvPr>
          <p:cNvSpPr>
            <a:spLocks noGrp="1"/>
          </p:cNvSpPr>
          <p:nvPr>
            <p:ph idx="1"/>
          </p:nvPr>
        </p:nvSpPr>
        <p:spPr>
          <a:xfrm>
            <a:off x="395536" y="620688"/>
            <a:ext cx="8291264" cy="5953848"/>
          </a:xfrm>
        </p:spPr>
        <p:txBody>
          <a:bodyPr/>
          <a:lstStyle/>
          <a:p>
            <a:pPr marL="109728" indent="0">
              <a:buNone/>
            </a:pPr>
            <a:r>
              <a:rPr lang="en-US" dirty="0"/>
              <a:t>   Z = E(</a:t>
            </a:r>
            <a:r>
              <a:rPr lang="en-US" dirty="0" err="1"/>
              <a:t>PUb</a:t>
            </a:r>
            <a:r>
              <a:rPr lang="en-US" dirty="0"/>
              <a:t>, E(</a:t>
            </a:r>
            <a:r>
              <a:rPr lang="en-US" dirty="0" err="1"/>
              <a:t>PRa</a:t>
            </a:r>
            <a:r>
              <a:rPr lang="en-US" dirty="0"/>
              <a:t>, X)) </a:t>
            </a:r>
          </a:p>
          <a:p>
            <a:r>
              <a:rPr lang="en-US" dirty="0"/>
              <a:t>X = D(</a:t>
            </a:r>
            <a:r>
              <a:rPr lang="en-US" dirty="0" err="1"/>
              <a:t>PUa</a:t>
            </a:r>
            <a:r>
              <a:rPr lang="en-US" dirty="0"/>
              <a:t>, D(</a:t>
            </a:r>
            <a:r>
              <a:rPr lang="en-US" dirty="0" err="1"/>
              <a:t>PRb</a:t>
            </a:r>
            <a:r>
              <a:rPr lang="en-US" dirty="0"/>
              <a:t>, Z))</a:t>
            </a:r>
          </a:p>
          <a:p>
            <a:endParaRPr lang="en-IN" dirty="0"/>
          </a:p>
        </p:txBody>
      </p:sp>
      <p:pic>
        <p:nvPicPr>
          <p:cNvPr id="5" name="Picture 4">
            <a:extLst>
              <a:ext uri="{FF2B5EF4-FFF2-40B4-BE49-F238E27FC236}">
                <a16:creationId xmlns:a16="http://schemas.microsoft.com/office/drawing/2014/main" id="{2B0F2A51-82A2-FA96-623E-5DD94CC03741}"/>
              </a:ext>
            </a:extLst>
          </p:cNvPr>
          <p:cNvPicPr>
            <a:picLocks noChangeAspect="1"/>
          </p:cNvPicPr>
          <p:nvPr/>
        </p:nvPicPr>
        <p:blipFill>
          <a:blip r:embed="Reeab99cf987a4dbf">
            <a:extLst>
              <a:ext uri="{28A0092B-C50C-407E-A947-70E740481C1C}">
                <a14:useLocalDpi xmlns:a14="http://schemas.microsoft.com/office/drawing/2010/main" val="0"/>
              </a:ext>
            </a:extLst>
          </a:blip>
          <a:stretch>
            <a:fillRect/>
          </a:stretch>
        </p:blipFill>
        <p:spPr>
          <a:xfrm>
            <a:off x="94928" y="1700808"/>
            <a:ext cx="8892480" cy="5304799"/>
          </a:xfrm>
          <a:prstGeom prst="rect">
            <a:avLst/>
          </a:prstGeom>
        </p:spPr>
      </p:pic>
    </p:spTree>
    <p:extLst>
      <p:ext uri="{BB962C8B-B14F-4D97-AF65-F5344CB8AC3E}">
        <p14:creationId xmlns:p14="http://schemas.microsoft.com/office/powerpoint/2010/main" val="894150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EB90A4-AB80-9E2D-6AF2-6D9D00A0486F}"/>
              </a:ext>
            </a:extLst>
          </p:cNvPr>
          <p:cNvPicPr>
            <a:picLocks noGrp="1" noChangeAspect="1"/>
          </p:cNvPicPr>
          <p:nvPr>
            <p:ph idx="1"/>
          </p:nvPr>
        </p:nvPicPr>
        <p:blipFill>
          <a:blip r:embed="Raf12262147664c37">
            <a:extLst>
              <a:ext uri="{28A0092B-C50C-407E-A947-70E740481C1C}">
                <a14:useLocalDpi xmlns:a14="http://schemas.microsoft.com/office/drawing/2010/main" val="0"/>
              </a:ext>
            </a:extLst>
          </a:blip>
          <a:stretch>
            <a:fillRect/>
          </a:stretch>
        </p:blipFill>
        <p:spPr>
          <a:xfrm>
            <a:off x="745902" y="27965"/>
            <a:ext cx="2978519" cy="5115534"/>
          </a:xfrm>
        </p:spPr>
      </p:pic>
      <p:pic>
        <p:nvPicPr>
          <p:cNvPr id="7" name="Picture 6">
            <a:extLst>
              <a:ext uri="{FF2B5EF4-FFF2-40B4-BE49-F238E27FC236}">
                <a16:creationId xmlns:a16="http://schemas.microsoft.com/office/drawing/2014/main" id="{A43E4AFC-92CC-C5CF-0AB0-26CCDE6C413C}"/>
              </a:ext>
            </a:extLst>
          </p:cNvPr>
          <p:cNvPicPr>
            <a:picLocks noChangeAspect="1"/>
          </p:cNvPicPr>
          <p:nvPr/>
        </p:nvPicPr>
        <p:blipFill>
          <a:blip r:embed="R78b1daa1ecc64ba3">
            <a:extLst>
              <a:ext uri="{28A0092B-C50C-407E-A947-70E740481C1C}">
                <a14:useLocalDpi xmlns:a14="http://schemas.microsoft.com/office/drawing/2010/main" val="0"/>
              </a:ext>
            </a:extLst>
          </a:blip>
          <a:stretch>
            <a:fillRect/>
          </a:stretch>
        </p:blipFill>
        <p:spPr>
          <a:xfrm>
            <a:off x="4428204" y="-27965"/>
            <a:ext cx="3210552" cy="5060968"/>
          </a:xfrm>
          <a:prstGeom prst="rect">
            <a:avLst/>
          </a:prstGeom>
        </p:spPr>
      </p:pic>
    </p:spTree>
    <p:extLst>
      <p:ext uri="{BB962C8B-B14F-4D97-AF65-F5344CB8AC3E}">
        <p14:creationId xmlns:p14="http://schemas.microsoft.com/office/powerpoint/2010/main" val="37392398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BE7A7A-E120-DF9E-94A2-8FE37C203300}"/>
              </a:ext>
            </a:extLst>
          </p:cNvPr>
          <p:cNvPicPr>
            <a:picLocks noGrp="1" noChangeAspect="1"/>
          </p:cNvPicPr>
          <p:nvPr>
            <p:ph idx="1"/>
          </p:nvPr>
        </p:nvPicPr>
        <p:blipFill>
          <a:blip r:embed="Ra89eef11d8064350">
            <a:extLst>
              <a:ext uri="{28A0092B-C50C-407E-A947-70E740481C1C}">
                <a14:useLocalDpi xmlns:a14="http://schemas.microsoft.com/office/drawing/2010/main" val="0"/>
              </a:ext>
            </a:extLst>
          </a:blip>
          <a:stretch>
            <a:fillRect/>
          </a:stretch>
        </p:blipFill>
        <p:spPr>
          <a:xfrm>
            <a:off x="165988" y="221163"/>
            <a:ext cx="6402657" cy="3914738"/>
          </a:xfrm>
        </p:spPr>
      </p:pic>
    </p:spTree>
    <p:extLst>
      <p:ext uri="{BB962C8B-B14F-4D97-AF65-F5344CB8AC3E}">
        <p14:creationId xmlns:p14="http://schemas.microsoft.com/office/powerpoint/2010/main" val="2409191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36C6E-62EA-1949-733E-E9AEA037573C}"/>
              </a:ext>
            </a:extLst>
          </p:cNvPr>
          <p:cNvPicPr>
            <a:picLocks noGrp="1" noChangeAspect="1"/>
          </p:cNvPicPr>
          <p:nvPr>
            <p:ph idx="1"/>
          </p:nvPr>
        </p:nvPicPr>
        <p:blipFill>
          <a:blip r:embed="R8ee63c0fd8334ec3">
            <a:extLst>
              <a:ext uri="{28A0092B-C50C-407E-A947-70E740481C1C}">
                <a14:useLocalDpi xmlns:a14="http://schemas.microsoft.com/office/drawing/2010/main" val="0"/>
              </a:ext>
            </a:extLst>
          </a:blip>
          <a:stretch>
            <a:fillRect/>
          </a:stretch>
        </p:blipFill>
        <p:spPr>
          <a:xfrm>
            <a:off x="696351" y="186516"/>
            <a:ext cx="6383215" cy="4847445"/>
          </a:xfrm>
        </p:spPr>
      </p:pic>
    </p:spTree>
    <p:extLst>
      <p:ext uri="{BB962C8B-B14F-4D97-AF65-F5344CB8AC3E}">
        <p14:creationId xmlns:p14="http://schemas.microsoft.com/office/powerpoint/2010/main" val="3917275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9AA729-34E4-1430-6C91-1B6DC6C50D59}"/>
              </a:ext>
            </a:extLst>
          </p:cNvPr>
          <p:cNvSpPr>
            <a:spLocks noGrp="1"/>
          </p:cNvSpPr>
          <p:nvPr>
            <p:ph idx="1"/>
          </p:nvPr>
        </p:nvSpPr>
        <p:spPr>
          <a:xfrm>
            <a:off x="316523" y="211015"/>
            <a:ext cx="8493369" cy="4800600"/>
          </a:xfrm>
        </p:spPr>
        <p:txBody>
          <a:bodyPr/>
          <a:lstStyle/>
          <a:p>
            <a:r>
              <a:rPr lang="en-IN" b="1" dirty="0">
                <a:solidFill>
                  <a:srgbClr val="FF0000"/>
                </a:solidFill>
              </a:rPr>
              <a:t>Substitute Bytes Transformation:</a:t>
            </a:r>
            <a:r>
              <a:rPr lang="en-US" dirty="0"/>
              <a:t>The forward substitute byte transformation, called </a:t>
            </a:r>
            <a:r>
              <a:rPr lang="en-US" dirty="0" err="1"/>
              <a:t>SubBytes</a:t>
            </a:r>
            <a:r>
              <a:rPr lang="en-US" dirty="0"/>
              <a:t>, is a simple table lookup.</a:t>
            </a:r>
          </a:p>
          <a:p>
            <a:r>
              <a:rPr lang="en-US" dirty="0"/>
              <a:t>AES defines a 16 * 16 matrix of byte values, called an S-box that contains a permutation of all possible 256 8-bit values. Each individual byte of State is mapped into a new byte in the following way:</a:t>
            </a:r>
          </a:p>
          <a:p>
            <a:r>
              <a:rPr lang="en-US" b="1" dirty="0">
                <a:solidFill>
                  <a:srgbClr val="FF0000"/>
                </a:solidFill>
              </a:rPr>
              <a:t>    </a:t>
            </a:r>
            <a:r>
              <a:rPr lang="en-US" dirty="0"/>
              <a:t>The leftmost 4 bits of the byte are used as a row value and the rightmost 4 bits are used as a column value. These row and column values serve as indexes into the S-box to select a unique 8-bit output value. </a:t>
            </a:r>
          </a:p>
          <a:p>
            <a:endParaRPr lang="en-IN" b="1" dirty="0">
              <a:solidFill>
                <a:srgbClr val="FF0000"/>
              </a:solidFill>
            </a:endParaRPr>
          </a:p>
        </p:txBody>
      </p:sp>
    </p:spTree>
    <p:extLst>
      <p:ext uri="{BB962C8B-B14F-4D97-AF65-F5344CB8AC3E}">
        <p14:creationId xmlns:p14="http://schemas.microsoft.com/office/powerpoint/2010/main" val="2023845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91C80E-3E0A-3D73-6632-00CC95D8F6B5}"/>
              </a:ext>
            </a:extLst>
          </p:cNvPr>
          <p:cNvPicPr>
            <a:picLocks noGrp="1" noChangeAspect="1"/>
          </p:cNvPicPr>
          <p:nvPr>
            <p:ph idx="1"/>
          </p:nvPr>
        </p:nvPicPr>
        <p:blipFill>
          <a:blip r:embed="R18cbb93270e44cc3">
            <a:extLst>
              <a:ext uri="{28A0092B-C50C-407E-A947-70E740481C1C}">
                <a14:useLocalDpi xmlns:a14="http://schemas.microsoft.com/office/drawing/2010/main" val="0"/>
              </a:ext>
            </a:extLst>
          </a:blip>
          <a:stretch>
            <a:fillRect/>
          </a:stretch>
        </p:blipFill>
        <p:spPr>
          <a:xfrm>
            <a:off x="2534055" y="329207"/>
            <a:ext cx="3868922" cy="4485084"/>
          </a:xfrm>
          <a:prstGeom prst="rect">
            <a:avLst/>
          </a:prstGeom>
        </p:spPr>
      </p:pic>
    </p:spTree>
    <p:extLst>
      <p:ext uri="{BB962C8B-B14F-4D97-AF65-F5344CB8AC3E}">
        <p14:creationId xmlns:p14="http://schemas.microsoft.com/office/powerpoint/2010/main" val="2000165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8649-34EE-0A79-8E8A-3C3D6CDDF1C3}"/>
              </a:ext>
            </a:extLst>
          </p:cNvPr>
          <p:cNvSpPr>
            <a:spLocks noGrp="1"/>
          </p:cNvSpPr>
          <p:nvPr>
            <p:ph type="title"/>
          </p:nvPr>
        </p:nvSpPr>
        <p:spPr/>
        <p:txBody>
          <a:bodyPr/>
          <a:lstStyle/>
          <a:p>
            <a:r>
              <a:rPr lang="en-IN" b="1" dirty="0">
                <a:solidFill>
                  <a:srgbClr val="FF0000"/>
                </a:solidFill>
              </a:rPr>
              <a:t>Shift Rows Transformation</a:t>
            </a:r>
            <a:r>
              <a:rPr lang="en-IN" dirty="0"/>
              <a:t>:</a:t>
            </a:r>
          </a:p>
        </p:txBody>
      </p:sp>
      <p:sp>
        <p:nvSpPr>
          <p:cNvPr id="3" name="Content Placeholder 2">
            <a:extLst>
              <a:ext uri="{FF2B5EF4-FFF2-40B4-BE49-F238E27FC236}">
                <a16:creationId xmlns:a16="http://schemas.microsoft.com/office/drawing/2014/main" id="{9DA7BA79-CF46-CE77-220D-7240B8763C69}"/>
              </a:ext>
            </a:extLst>
          </p:cNvPr>
          <p:cNvSpPr>
            <a:spLocks noGrp="1"/>
          </p:cNvSpPr>
          <p:nvPr>
            <p:ph idx="1"/>
          </p:nvPr>
        </p:nvSpPr>
        <p:spPr>
          <a:xfrm>
            <a:off x="628650" y="1097280"/>
            <a:ext cx="7886700" cy="3535442"/>
          </a:xfrm>
        </p:spPr>
        <p:txBody>
          <a:bodyPr/>
          <a:lstStyle/>
          <a:p>
            <a:r>
              <a:rPr lang="en-US" dirty="0"/>
              <a:t>. The first row of State is not altered</a:t>
            </a:r>
          </a:p>
          <a:p>
            <a:pPr marL="0" indent="0">
              <a:buNone/>
            </a:pPr>
            <a:r>
              <a:rPr lang="en-US" dirty="0"/>
              <a:t>For the second row, a 1-byte circular left shift is performed. For the third row, a 2-byte circular left shift is performed. For the fourth row, a 3-byte circular left shift is performed. The following is an example of </a:t>
            </a:r>
            <a:r>
              <a:rPr lang="en-US" dirty="0" err="1"/>
              <a:t>ShiftRows</a:t>
            </a:r>
            <a:r>
              <a:rPr lang="en-US" dirty="0"/>
              <a:t>.</a:t>
            </a:r>
          </a:p>
          <a:p>
            <a:pPr marL="0" indent="0">
              <a:buNone/>
            </a:pPr>
            <a:endParaRPr lang="en-IN" dirty="0"/>
          </a:p>
        </p:txBody>
      </p:sp>
      <p:pic>
        <p:nvPicPr>
          <p:cNvPr id="7" name="Picture 6">
            <a:extLst>
              <a:ext uri="{FF2B5EF4-FFF2-40B4-BE49-F238E27FC236}">
                <a16:creationId xmlns:a16="http://schemas.microsoft.com/office/drawing/2014/main" id="{7769C5E2-1827-6A4D-D5BA-3121D170F8D4}"/>
              </a:ext>
            </a:extLst>
          </p:cNvPr>
          <p:cNvPicPr>
            <a:picLocks noChangeAspect="1"/>
          </p:cNvPicPr>
          <p:nvPr/>
        </p:nvPicPr>
        <p:blipFill>
          <a:blip r:embed="R04756d94a29c4032">
            <a:extLst>
              <a:ext uri="{28A0092B-C50C-407E-A947-70E740481C1C}">
                <a14:useLocalDpi xmlns:a14="http://schemas.microsoft.com/office/drawing/2010/main" val="0"/>
              </a:ext>
            </a:extLst>
          </a:blip>
          <a:stretch>
            <a:fillRect/>
          </a:stretch>
        </p:blipFill>
        <p:spPr>
          <a:xfrm>
            <a:off x="503360" y="2839641"/>
            <a:ext cx="7715250" cy="1793081"/>
          </a:xfrm>
          <a:prstGeom prst="rect">
            <a:avLst/>
          </a:prstGeom>
        </p:spPr>
      </p:pic>
    </p:spTree>
    <p:extLst>
      <p:ext uri="{BB962C8B-B14F-4D97-AF65-F5344CB8AC3E}">
        <p14:creationId xmlns:p14="http://schemas.microsoft.com/office/powerpoint/2010/main" val="2535073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7985-02D7-A3C7-7B95-05FF9A18DC66}"/>
              </a:ext>
            </a:extLst>
          </p:cNvPr>
          <p:cNvSpPr>
            <a:spLocks noGrp="1"/>
          </p:cNvSpPr>
          <p:nvPr>
            <p:ph type="title"/>
          </p:nvPr>
        </p:nvSpPr>
        <p:spPr>
          <a:xfrm>
            <a:off x="506436" y="435934"/>
            <a:ext cx="8145194" cy="2381121"/>
          </a:xfrm>
        </p:spPr>
        <p:txBody>
          <a:bodyPr>
            <a:normAutofit fontScale="90000"/>
          </a:bodyPr>
          <a:lstStyle/>
          <a:p>
            <a:br>
              <a:rPr lang="en-IN" b="1" dirty="0">
                <a:solidFill>
                  <a:srgbClr val="FF0000"/>
                </a:solidFill>
              </a:rPr>
            </a:br>
            <a:r>
              <a:rPr lang="en-IN" b="1" dirty="0" err="1">
                <a:solidFill>
                  <a:srgbClr val="FF0000"/>
                </a:solidFill>
              </a:rPr>
              <a:t>MixColumns</a:t>
            </a:r>
            <a:r>
              <a:rPr lang="en-IN" b="1" dirty="0">
                <a:solidFill>
                  <a:srgbClr val="FF0000"/>
                </a:solidFill>
              </a:rPr>
              <a:t> Transformation:</a:t>
            </a:r>
            <a:r>
              <a:rPr lang="en-US" sz="2700" dirty="0"/>
              <a:t>The forward mix column transformation, called </a:t>
            </a:r>
            <a:r>
              <a:rPr lang="en-US" sz="2700" dirty="0" err="1"/>
              <a:t>MixColumns</a:t>
            </a:r>
            <a:r>
              <a:rPr lang="en-US" sz="2700" dirty="0"/>
              <a:t>, operates on each column individually. Each byte of a column is mapped into a new value that is a function of all four bytes in that column. The transformation can be defined by the following matrix multiplication on State </a:t>
            </a:r>
            <a:endParaRPr lang="en-IN" sz="2700" b="1" dirty="0">
              <a:solidFill>
                <a:srgbClr val="FF0000"/>
              </a:solidFill>
            </a:endParaRPr>
          </a:p>
        </p:txBody>
      </p:sp>
      <p:pic>
        <p:nvPicPr>
          <p:cNvPr id="5" name="Content Placeholder 4">
            <a:extLst>
              <a:ext uri="{FF2B5EF4-FFF2-40B4-BE49-F238E27FC236}">
                <a16:creationId xmlns:a16="http://schemas.microsoft.com/office/drawing/2014/main" id="{96215B1F-AF2A-CCAC-2AB7-C9E13FC3FC12}"/>
              </a:ext>
            </a:extLst>
          </p:cNvPr>
          <p:cNvPicPr>
            <a:picLocks noGrp="1" noChangeAspect="1"/>
          </p:cNvPicPr>
          <p:nvPr>
            <p:ph idx="1"/>
          </p:nvPr>
        </p:nvPicPr>
        <p:blipFill>
          <a:blip r:embed="R19cd4e4b60544640">
            <a:extLst>
              <a:ext uri="{28A0092B-C50C-407E-A947-70E740481C1C}">
                <a14:useLocalDpi xmlns:a14="http://schemas.microsoft.com/office/drawing/2010/main" val="0"/>
              </a:ext>
            </a:extLst>
          </a:blip>
          <a:stretch>
            <a:fillRect/>
          </a:stretch>
        </p:blipFill>
        <p:spPr>
          <a:xfrm>
            <a:off x="628650" y="2985858"/>
            <a:ext cx="7864719" cy="1507331"/>
          </a:xfrm>
        </p:spPr>
      </p:pic>
    </p:spTree>
    <p:extLst>
      <p:ext uri="{BB962C8B-B14F-4D97-AF65-F5344CB8AC3E}">
        <p14:creationId xmlns:p14="http://schemas.microsoft.com/office/powerpoint/2010/main" val="902317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CFC9-9126-B025-C5A9-9802BA09DCD6}"/>
              </a:ext>
            </a:extLst>
          </p:cNvPr>
          <p:cNvSpPr>
            <a:spLocks noGrp="1"/>
          </p:cNvSpPr>
          <p:nvPr>
            <p:ph type="title"/>
          </p:nvPr>
        </p:nvSpPr>
        <p:spPr/>
        <p:txBody>
          <a:bodyPr>
            <a:normAutofit/>
          </a:bodyPr>
          <a:lstStyle/>
          <a:p>
            <a:r>
              <a:rPr lang="en-US" dirty="0" err="1">
                <a:solidFill>
                  <a:srgbClr val="FF0000"/>
                </a:solidFill>
              </a:rPr>
              <a:t>AddRoundKey</a:t>
            </a:r>
            <a:r>
              <a:rPr lang="en-US" dirty="0">
                <a:solidFill>
                  <a:srgbClr val="FF0000"/>
                </a:solidFill>
              </a:rPr>
              <a:t> Transformation:</a:t>
            </a:r>
            <a:endParaRPr lang="en-IN" dirty="0">
              <a:solidFill>
                <a:srgbClr val="FF0000"/>
              </a:solidFill>
            </a:endParaRPr>
          </a:p>
        </p:txBody>
      </p:sp>
      <p:sp>
        <p:nvSpPr>
          <p:cNvPr id="3" name="Content Placeholder 2">
            <a:extLst>
              <a:ext uri="{FF2B5EF4-FFF2-40B4-BE49-F238E27FC236}">
                <a16:creationId xmlns:a16="http://schemas.microsoft.com/office/drawing/2014/main" id="{0503348A-BE74-4053-9F01-83ED2386BB88}"/>
              </a:ext>
            </a:extLst>
          </p:cNvPr>
          <p:cNvSpPr>
            <a:spLocks noGrp="1"/>
          </p:cNvSpPr>
          <p:nvPr>
            <p:ph idx="1"/>
          </p:nvPr>
        </p:nvSpPr>
        <p:spPr>
          <a:xfrm>
            <a:off x="544683" y="1010492"/>
            <a:ext cx="8275760" cy="4032775"/>
          </a:xfrm>
        </p:spPr>
        <p:txBody>
          <a:bodyPr/>
          <a:lstStyle/>
          <a:p>
            <a:r>
              <a:rPr lang="en-US" dirty="0"/>
              <a:t>Forward and Inverse Transformations In the forward add round key transformation, called </a:t>
            </a:r>
            <a:r>
              <a:rPr lang="en-US" dirty="0" err="1"/>
              <a:t>AddRoundKey</a:t>
            </a:r>
            <a:r>
              <a:rPr lang="en-US" dirty="0"/>
              <a:t>, the 128 bits of State are bitwise XORed with the 128 bits of the round key. </a:t>
            </a:r>
          </a:p>
          <a:p>
            <a:r>
              <a:rPr lang="en-US" dirty="0"/>
              <a:t>the operation is viewed as a </a:t>
            </a:r>
            <a:r>
              <a:rPr lang="en-US" dirty="0" err="1"/>
              <a:t>columnwise</a:t>
            </a:r>
            <a:r>
              <a:rPr lang="en-US" dirty="0"/>
              <a:t> operation between the 4 bytes of a State column and one word of the round key; it can also be viewed as a byte-level operation. The following is an example of </a:t>
            </a:r>
            <a:r>
              <a:rPr lang="en-US" dirty="0" err="1"/>
              <a:t>AddRoundKey</a:t>
            </a:r>
            <a:r>
              <a:rPr lang="en-US" dirty="0"/>
              <a:t>:</a:t>
            </a:r>
          </a:p>
          <a:p>
            <a:endParaRPr lang="en-IN" dirty="0"/>
          </a:p>
        </p:txBody>
      </p:sp>
      <p:pic>
        <p:nvPicPr>
          <p:cNvPr id="5" name="Picture 4">
            <a:extLst>
              <a:ext uri="{FF2B5EF4-FFF2-40B4-BE49-F238E27FC236}">
                <a16:creationId xmlns:a16="http://schemas.microsoft.com/office/drawing/2014/main" id="{AB7252D4-F17A-8E4C-8814-1052FA9B15BF}"/>
              </a:ext>
            </a:extLst>
          </p:cNvPr>
          <p:cNvPicPr>
            <a:picLocks noChangeAspect="1"/>
          </p:cNvPicPr>
          <p:nvPr/>
        </p:nvPicPr>
        <p:blipFill>
          <a:blip r:embed="R78fc67baf6fb43eb">
            <a:extLst>
              <a:ext uri="{28A0092B-C50C-407E-A947-70E740481C1C}">
                <a14:useLocalDpi xmlns:a14="http://schemas.microsoft.com/office/drawing/2010/main" val="0"/>
              </a:ext>
            </a:extLst>
          </a:blip>
          <a:stretch>
            <a:fillRect/>
          </a:stretch>
        </p:blipFill>
        <p:spPr>
          <a:xfrm>
            <a:off x="628650" y="3235953"/>
            <a:ext cx="7536656" cy="1435893"/>
          </a:xfrm>
          <a:prstGeom prst="rect">
            <a:avLst/>
          </a:prstGeom>
        </p:spPr>
      </p:pic>
    </p:spTree>
    <p:extLst>
      <p:ext uri="{BB962C8B-B14F-4D97-AF65-F5344CB8AC3E}">
        <p14:creationId xmlns:p14="http://schemas.microsoft.com/office/powerpoint/2010/main" val="38918802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064A5D-0AD5-5E4D-F102-2ACA46A3D91F}"/>
              </a:ext>
            </a:extLst>
          </p:cNvPr>
          <p:cNvPicPr>
            <a:picLocks noGrp="1" noChangeAspect="1"/>
          </p:cNvPicPr>
          <p:nvPr>
            <p:ph idx="1"/>
          </p:nvPr>
        </p:nvPicPr>
        <p:blipFill>
          <a:blip r:embed="R20b8e6a9bafd4233">
            <a:extLst>
              <a:ext uri="{28A0092B-C50C-407E-A947-70E740481C1C}">
                <a14:useLocalDpi xmlns:a14="http://schemas.microsoft.com/office/drawing/2010/main" val="0"/>
              </a:ext>
            </a:extLst>
          </a:blip>
          <a:stretch>
            <a:fillRect/>
          </a:stretch>
        </p:blipFill>
        <p:spPr>
          <a:xfrm>
            <a:off x="2622884" y="-72879"/>
            <a:ext cx="3897491" cy="5142523"/>
          </a:xfrm>
        </p:spPr>
      </p:pic>
    </p:spTree>
    <p:extLst>
      <p:ext uri="{BB962C8B-B14F-4D97-AF65-F5344CB8AC3E}">
        <p14:creationId xmlns:p14="http://schemas.microsoft.com/office/powerpoint/2010/main" val="11253043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5B7A-0EFE-0504-47F7-3210853DC7FF}"/>
              </a:ext>
            </a:extLst>
          </p:cNvPr>
          <p:cNvSpPr>
            <a:spLocks noGrp="1"/>
          </p:cNvSpPr>
          <p:nvPr>
            <p:ph type="title"/>
          </p:nvPr>
        </p:nvSpPr>
        <p:spPr/>
        <p:txBody>
          <a:bodyPr>
            <a:normAutofit/>
          </a:bodyPr>
          <a:lstStyle/>
          <a:p>
            <a:r>
              <a:rPr lang="en-US" b="1" dirty="0">
                <a:solidFill>
                  <a:srgbClr val="FF0000"/>
                </a:solidFill>
              </a:rPr>
              <a:t>AES KEY EXPANSION:</a:t>
            </a:r>
            <a:endParaRPr lang="en-IN" b="1" dirty="0">
              <a:solidFill>
                <a:srgbClr val="FF0000"/>
              </a:solidFill>
            </a:endParaRPr>
          </a:p>
        </p:txBody>
      </p:sp>
      <p:sp>
        <p:nvSpPr>
          <p:cNvPr id="3" name="Content Placeholder 2">
            <a:extLst>
              <a:ext uri="{FF2B5EF4-FFF2-40B4-BE49-F238E27FC236}">
                <a16:creationId xmlns:a16="http://schemas.microsoft.com/office/drawing/2014/main" id="{167A6270-43F4-EB31-3B98-3AC86AD899D3}"/>
              </a:ext>
            </a:extLst>
          </p:cNvPr>
          <p:cNvSpPr>
            <a:spLocks noGrp="1"/>
          </p:cNvSpPr>
          <p:nvPr>
            <p:ph idx="1"/>
          </p:nvPr>
        </p:nvSpPr>
        <p:spPr/>
        <p:txBody>
          <a:bodyPr/>
          <a:lstStyle/>
          <a:p>
            <a:r>
              <a:rPr lang="en-US" dirty="0"/>
              <a:t>Key Expansion Algorithm The AES key expansion algorithm takes as input a four-word (16-byte) key and produces a linear array of 44 words (176 bytes). </a:t>
            </a:r>
          </a:p>
          <a:p>
            <a:r>
              <a:rPr lang="en-US" dirty="0"/>
              <a:t>This is sufficient to provide a </a:t>
            </a:r>
            <a:r>
              <a:rPr lang="en-US" dirty="0" err="1"/>
              <a:t>fourword</a:t>
            </a:r>
            <a:r>
              <a:rPr lang="en-US" dirty="0"/>
              <a:t> round key for the initial </a:t>
            </a:r>
            <a:r>
              <a:rPr lang="en-US" dirty="0" err="1"/>
              <a:t>AddRoundKey</a:t>
            </a:r>
            <a:r>
              <a:rPr lang="en-US" dirty="0"/>
              <a:t> stage and each of the 10 rounds of the cipher</a:t>
            </a:r>
            <a:endParaRPr lang="en-IN" dirty="0"/>
          </a:p>
        </p:txBody>
      </p:sp>
    </p:spTree>
    <p:extLst>
      <p:ext uri="{BB962C8B-B14F-4D97-AF65-F5344CB8AC3E}">
        <p14:creationId xmlns:p14="http://schemas.microsoft.com/office/powerpoint/2010/main" val="74928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114E-C0F3-69D9-EB97-65B990A27F5A}"/>
              </a:ext>
            </a:extLst>
          </p:cNvPr>
          <p:cNvSpPr>
            <a:spLocks noGrp="1"/>
          </p:cNvSpPr>
          <p:nvPr>
            <p:ph type="title"/>
          </p:nvPr>
        </p:nvSpPr>
        <p:spPr>
          <a:xfrm>
            <a:off x="434116" y="0"/>
            <a:ext cx="8229600" cy="1196752"/>
          </a:xfrm>
        </p:spPr>
        <p:txBody>
          <a:bodyPr>
            <a:normAutofit/>
          </a:bodyPr>
          <a:lstStyle/>
          <a:p>
            <a:r>
              <a:rPr lang="en-IN" sz="3200" dirty="0"/>
              <a:t>Applications for Public-Key Cryptosystems</a:t>
            </a:r>
          </a:p>
        </p:txBody>
      </p:sp>
      <p:sp>
        <p:nvSpPr>
          <p:cNvPr id="3" name="Content Placeholder 2">
            <a:extLst>
              <a:ext uri="{FF2B5EF4-FFF2-40B4-BE49-F238E27FC236}">
                <a16:creationId xmlns:a16="http://schemas.microsoft.com/office/drawing/2014/main" id="{D38C6F76-9E6A-C0A5-DDDE-75317CB7CB96}"/>
              </a:ext>
            </a:extLst>
          </p:cNvPr>
          <p:cNvSpPr>
            <a:spLocks noGrp="1"/>
          </p:cNvSpPr>
          <p:nvPr>
            <p:ph idx="1"/>
          </p:nvPr>
        </p:nvSpPr>
        <p:spPr>
          <a:xfrm>
            <a:off x="434116" y="1018404"/>
            <a:ext cx="8275768" cy="5839596"/>
          </a:xfrm>
        </p:spPr>
        <p:txBody>
          <a:bodyPr>
            <a:normAutofit/>
          </a:bodyPr>
          <a:lstStyle/>
          <a:p>
            <a:r>
              <a:rPr lang="en-US" sz="2400" dirty="0"/>
              <a:t>Depending on the application, the sender uses either the sender’s private key or the receiver’s public key, or both, to perform some type of cryptographic function. In broad terms, we can classify the use of public-key cryptosystems into three categories:</a:t>
            </a:r>
          </a:p>
          <a:p>
            <a:r>
              <a:rPr lang="en-US" sz="2400" dirty="0"/>
              <a:t>1. Encryption /decryption: The sender encrypts a message with the recipient’s public key</a:t>
            </a:r>
          </a:p>
          <a:p>
            <a:r>
              <a:rPr lang="en-US" sz="2400" dirty="0"/>
              <a:t>2. Digital signature: The sender “signs” a message with its private key. Signing is achieved by a cryptographic algorithm applied to the message or to a small block of data that is a function of the message.</a:t>
            </a:r>
          </a:p>
          <a:p>
            <a:r>
              <a:rPr lang="en-US" sz="2400" dirty="0"/>
              <a:t>3. Key exchange: Two sides cooperate to exchange a session key</a:t>
            </a:r>
            <a:endParaRPr lang="en-IN" sz="2400" dirty="0"/>
          </a:p>
        </p:txBody>
      </p:sp>
    </p:spTree>
    <p:extLst>
      <p:ext uri="{BB962C8B-B14F-4D97-AF65-F5344CB8AC3E}">
        <p14:creationId xmlns:p14="http://schemas.microsoft.com/office/powerpoint/2010/main" val="1877978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3121A4-2588-29D2-061C-870592602EA6}"/>
              </a:ext>
            </a:extLst>
          </p:cNvPr>
          <p:cNvPicPr>
            <a:picLocks noGrp="1" noChangeAspect="1"/>
          </p:cNvPicPr>
          <p:nvPr>
            <p:ph idx="1"/>
          </p:nvPr>
        </p:nvPicPr>
        <p:blipFill>
          <a:blip r:embed="Rba261ed423fd48b4">
            <a:extLst>
              <a:ext uri="{28A0092B-C50C-407E-A947-70E740481C1C}">
                <a14:useLocalDpi xmlns:a14="http://schemas.microsoft.com/office/drawing/2010/main" val="0"/>
              </a:ext>
            </a:extLst>
          </a:blip>
          <a:stretch>
            <a:fillRect/>
          </a:stretch>
        </p:blipFill>
        <p:spPr>
          <a:xfrm>
            <a:off x="3053631" y="160446"/>
            <a:ext cx="3036735" cy="4822608"/>
          </a:xfrm>
        </p:spPr>
      </p:pic>
    </p:spTree>
    <p:extLst>
      <p:ext uri="{BB962C8B-B14F-4D97-AF65-F5344CB8AC3E}">
        <p14:creationId xmlns:p14="http://schemas.microsoft.com/office/powerpoint/2010/main" val="932345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404664"/>
            <a:ext cx="7851648" cy="2736304"/>
          </a:xfrm>
        </p:spPr>
        <p:txBody>
          <a:bodyPr/>
          <a:lstStyle/>
          <a:p>
            <a:r>
              <a:rPr lang="en-US" dirty="0"/>
              <a:t>Unit 2</a:t>
            </a:r>
            <a:br>
              <a:rPr lang="en-US" dirty="0"/>
            </a:br>
            <a:r>
              <a:rPr lang="en-US" dirty="0"/>
              <a:t>Algorithm Modes</a:t>
            </a:r>
            <a:endParaRPr lang="en-IN" dirty="0"/>
          </a:p>
        </p:txBody>
      </p:sp>
      <p:sp>
        <p:nvSpPr>
          <p:cNvPr id="3" name="Subtitle 2"/>
          <p:cNvSpPr>
            <a:spLocks noGrp="1"/>
          </p:cNvSpPr>
          <p:nvPr>
            <p:ph type="subTitle" idx="1"/>
          </p:nvPr>
        </p:nvSpPr>
        <p:spPr>
          <a:xfrm>
            <a:off x="533400" y="3228536"/>
            <a:ext cx="8503096" cy="3296808"/>
          </a:xfrm>
        </p:spPr>
        <p:txBody>
          <a:bodyPr>
            <a:normAutofit/>
          </a:bodyPr>
          <a:lstStyle/>
          <a:p>
            <a:r>
              <a:rPr lang="en-US" b="1" dirty="0"/>
              <a:t>ECB(electronic  code  book),</a:t>
            </a:r>
          </a:p>
          <a:p>
            <a:r>
              <a:rPr lang="en-US" b="1" dirty="0"/>
              <a:t>CBC(cipher block chaining),</a:t>
            </a:r>
          </a:p>
          <a:p>
            <a:r>
              <a:rPr lang="en-US" b="1" dirty="0"/>
              <a:t>CFB(cipher feedback mode),</a:t>
            </a:r>
          </a:p>
          <a:p>
            <a:r>
              <a:rPr lang="en-US" b="1" dirty="0"/>
              <a:t>OFB(output feedback mode)</a:t>
            </a:r>
          </a:p>
          <a:p>
            <a:r>
              <a:rPr lang="en-US" b="1" dirty="0"/>
              <a:t>CT(Counter mode)</a:t>
            </a:r>
            <a:endParaRPr lang="en-IN"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Aspects of Algorithm</a:t>
            </a:r>
            <a:endParaRPr lang="en-IN"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solidFill>
                  <a:srgbClr val="7030A0"/>
                </a:solidFill>
              </a:rPr>
              <a:t>Algorithm type </a:t>
            </a:r>
            <a:r>
              <a:rPr lang="en-US" dirty="0"/>
              <a:t>:- It defines what should be the </a:t>
            </a:r>
            <a:r>
              <a:rPr lang="en-US" dirty="0">
                <a:solidFill>
                  <a:srgbClr val="FF0000"/>
                </a:solidFill>
              </a:rPr>
              <a:t>size </a:t>
            </a:r>
            <a:r>
              <a:rPr lang="en-US" dirty="0"/>
              <a:t>of PT.</a:t>
            </a:r>
          </a:p>
          <a:p>
            <a:pPr marL="514350" indent="-514350">
              <a:buNone/>
            </a:pPr>
            <a:endParaRPr lang="en-US" dirty="0"/>
          </a:p>
          <a:p>
            <a:pPr marL="1154430" lvl="2" indent="-514350">
              <a:buFont typeface="Wingdings" pitchFamily="2" charset="2"/>
              <a:buChar char="ü"/>
            </a:pPr>
            <a:r>
              <a:rPr lang="en-US" dirty="0"/>
              <a:t>Stream</a:t>
            </a:r>
          </a:p>
          <a:p>
            <a:pPr marL="1154430" lvl="2" indent="-514350">
              <a:buFont typeface="Wingdings" pitchFamily="2" charset="2"/>
              <a:buChar char="ü"/>
            </a:pPr>
            <a:r>
              <a:rPr lang="en-US" dirty="0"/>
              <a:t>Block</a:t>
            </a:r>
          </a:p>
          <a:p>
            <a:pPr marL="1154430" lvl="2" indent="-514350">
              <a:buFont typeface="Wingdings" pitchFamily="2" charset="2"/>
              <a:buChar char="ü"/>
            </a:pPr>
            <a:endParaRPr lang="en-US" dirty="0"/>
          </a:p>
          <a:p>
            <a:pPr marL="514350" indent="-514350">
              <a:buFont typeface="+mj-lt"/>
              <a:buAutoNum type="arabicPeriod"/>
            </a:pPr>
            <a:r>
              <a:rPr lang="en-US" dirty="0">
                <a:solidFill>
                  <a:srgbClr val="7030A0"/>
                </a:solidFill>
              </a:rPr>
              <a:t>Algorithm Modes:- </a:t>
            </a:r>
            <a:r>
              <a:rPr lang="en-US" dirty="0"/>
              <a:t>It defines the </a:t>
            </a:r>
            <a:r>
              <a:rPr lang="en-US" i="1" dirty="0">
                <a:solidFill>
                  <a:srgbClr val="FF0000"/>
                </a:solidFill>
              </a:rPr>
              <a:t>details</a:t>
            </a:r>
            <a:r>
              <a:rPr lang="en-US" dirty="0"/>
              <a:t> of the cryptographic Algorithm.</a:t>
            </a:r>
          </a:p>
          <a:p>
            <a:pPr marL="514350" indent="-514350">
              <a:buNone/>
            </a:pPr>
            <a:endParaRPr lang="en-US" dirty="0"/>
          </a:p>
          <a:p>
            <a:pPr marL="1154430" lvl="2" indent="-514350">
              <a:buFont typeface="Wingdings" pitchFamily="2" charset="2"/>
              <a:buChar char="ü"/>
            </a:pPr>
            <a:r>
              <a:rPr lang="en-US" dirty="0"/>
              <a:t>It is a combination of the basic steps on block cipher &amp; some kind of feedback from previous step  </a:t>
            </a:r>
            <a:endParaRPr lang="en-I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71480"/>
            <a:ext cx="8229600" cy="653210"/>
          </a:xfrm>
        </p:spPr>
        <p:txBody>
          <a:bodyPr>
            <a:normAutofit fontScale="90000"/>
          </a:bodyPr>
          <a:lstStyle/>
          <a:p>
            <a:r>
              <a:rPr lang="en-US" dirty="0"/>
              <a:t>Algorithm Modes(print)</a:t>
            </a:r>
            <a:endParaRPr lang="en-IN" dirty="0"/>
          </a:p>
        </p:txBody>
      </p:sp>
      <p:pic>
        <p:nvPicPr>
          <p:cNvPr id="1026" name="Picture 2"/>
          <p:cNvPicPr>
            <a:picLocks noGrp="1" noChangeAspect="1" noChangeArrowheads="1"/>
          </p:cNvPicPr>
          <p:nvPr>
            <p:ph idx="1"/>
          </p:nvPr>
        </p:nvPicPr>
        <p:blipFill>
          <a:blip r:embed="R1900466a33c743c7"/>
          <a:srcRect/>
          <a:stretch>
            <a:fillRect/>
          </a:stretch>
        </p:blipFill>
        <p:spPr bwMode="auto">
          <a:xfrm>
            <a:off x="457200" y="1357298"/>
            <a:ext cx="8229600" cy="4929222"/>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571504"/>
          </a:xfrm>
        </p:spPr>
        <p:txBody>
          <a:bodyPr>
            <a:normAutofit fontScale="90000"/>
          </a:bodyPr>
          <a:lstStyle/>
          <a:p>
            <a:r>
              <a:rPr lang="en-US" dirty="0"/>
              <a:t>1.ECB(electronic code book)print</a:t>
            </a:r>
            <a:endParaRPr lang="en-IN" dirty="0"/>
          </a:p>
        </p:txBody>
      </p:sp>
      <p:sp>
        <p:nvSpPr>
          <p:cNvPr id="3" name="Content Placeholder 2"/>
          <p:cNvSpPr>
            <a:spLocks noGrp="1"/>
          </p:cNvSpPr>
          <p:nvPr>
            <p:ph idx="1"/>
          </p:nvPr>
        </p:nvSpPr>
        <p:spPr>
          <a:xfrm>
            <a:off x="457200" y="1071546"/>
            <a:ext cx="8329642" cy="5786454"/>
          </a:xfrm>
        </p:spPr>
        <p:txBody>
          <a:bodyPr/>
          <a:lstStyle/>
          <a:p>
            <a:pPr>
              <a:buFont typeface="Wingdings" pitchFamily="2" charset="2"/>
              <a:buChar char="ü"/>
            </a:pPr>
            <a:r>
              <a:rPr lang="en-US" dirty="0">
                <a:solidFill>
                  <a:srgbClr val="FF0000"/>
                </a:solidFill>
              </a:rPr>
              <a:t>Encryption Process:-</a:t>
            </a:r>
          </a:p>
          <a:p>
            <a:r>
              <a:rPr lang="en-US" dirty="0"/>
              <a:t>PT divided 64 bits each.</a:t>
            </a:r>
          </a:p>
          <a:p>
            <a:r>
              <a:rPr lang="en-US" dirty="0"/>
              <a:t>Encrypted Independently</a:t>
            </a:r>
          </a:p>
          <a:p>
            <a:r>
              <a:rPr lang="en-US" dirty="0"/>
              <a:t>Same key</a:t>
            </a:r>
          </a:p>
          <a:p>
            <a:pPr>
              <a:buFont typeface="Wingdings" pitchFamily="2" charset="2"/>
              <a:buChar char="ü"/>
            </a:pPr>
            <a:r>
              <a:rPr lang="en-US" dirty="0">
                <a:solidFill>
                  <a:srgbClr val="FF0000"/>
                </a:solidFill>
              </a:rPr>
              <a:t>Decryption Process:-</a:t>
            </a:r>
          </a:p>
          <a:p>
            <a:r>
              <a:rPr lang="en-US" dirty="0"/>
              <a:t>Divide</a:t>
            </a:r>
          </a:p>
          <a:p>
            <a:r>
              <a:rPr lang="en-US" dirty="0"/>
              <a:t>Same Key</a:t>
            </a:r>
          </a:p>
          <a:p>
            <a:r>
              <a:rPr lang="en-US" dirty="0"/>
              <a:t>PT</a:t>
            </a:r>
          </a:p>
          <a:p>
            <a:pPr>
              <a:buFont typeface="Wingdings" pitchFamily="2" charset="2"/>
              <a:buChar char="ü"/>
            </a:pPr>
            <a:r>
              <a:rPr lang="en-US" dirty="0">
                <a:solidFill>
                  <a:srgbClr val="FF0000"/>
                </a:solidFill>
              </a:rPr>
              <a:t>Limitation:-</a:t>
            </a:r>
          </a:p>
          <a:p>
            <a:r>
              <a:rPr lang="en-US" dirty="0">
                <a:solidFill>
                  <a:schemeClr val="tx1">
                    <a:lumMod val="85000"/>
                    <a:lumOff val="15000"/>
                  </a:schemeClr>
                </a:solidFill>
              </a:rPr>
              <a:t>If Repeated PT Then Repeated CT</a:t>
            </a:r>
          </a:p>
          <a:p>
            <a:r>
              <a:rPr lang="en-US" dirty="0">
                <a:solidFill>
                  <a:schemeClr val="tx1">
                    <a:lumMod val="85000"/>
                    <a:lumOff val="15000"/>
                  </a:schemeClr>
                </a:solidFill>
              </a:rPr>
              <a:t>Small Messages where the scope of repeating quite less.</a:t>
            </a:r>
          </a:p>
          <a:p>
            <a:endParaRPr lang="en-IN" dirty="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571480"/>
            <a:ext cx="8229600" cy="714380"/>
          </a:xfrm>
        </p:spPr>
        <p:txBody>
          <a:bodyPr>
            <a:noAutofit/>
          </a:bodyPr>
          <a:lstStyle/>
          <a:p>
            <a:r>
              <a:rPr lang="en-AU" sz="4000" dirty="0"/>
              <a:t>Electronic Codebook mode (ECB) print</a:t>
            </a:r>
          </a:p>
        </p:txBody>
      </p:sp>
      <p:sp>
        <p:nvSpPr>
          <p:cNvPr id="103427" name="Rectangle 3"/>
          <p:cNvSpPr>
            <a:spLocks noGrp="1" noChangeArrowheads="1"/>
          </p:cNvSpPr>
          <p:nvPr>
            <p:ph type="body" idx="1"/>
          </p:nvPr>
        </p:nvSpPr>
        <p:spPr>
          <a:xfrm>
            <a:off x="457200" y="1600200"/>
            <a:ext cx="8229600" cy="4852988"/>
          </a:xfrm>
        </p:spPr>
        <p:txBody>
          <a:bodyPr/>
          <a:lstStyle/>
          <a:p>
            <a:r>
              <a:rPr lang="en-AU" dirty="0"/>
              <a:t>Message is broken into independent blocks which are encrypted </a:t>
            </a:r>
          </a:p>
          <a:p>
            <a:r>
              <a:rPr lang="en-AU" i="1" dirty="0">
                <a:solidFill>
                  <a:srgbClr val="7030A0"/>
                </a:solidFill>
              </a:rPr>
              <a:t>Each block is a value which is substituted, like a codebook, hence name </a:t>
            </a:r>
          </a:p>
          <a:p>
            <a:r>
              <a:rPr lang="en-AU" dirty="0"/>
              <a:t>Each block is encoded independently of the other blocks </a:t>
            </a:r>
          </a:p>
          <a:p>
            <a:pPr lvl="1">
              <a:buFontTx/>
              <a:buNone/>
            </a:pPr>
            <a:r>
              <a:rPr lang="en-AU" sz="4000" dirty="0" err="1">
                <a:latin typeface="Courier New" pitchFamily="49" charset="0"/>
              </a:rPr>
              <a:t>C</a:t>
            </a:r>
            <a:r>
              <a:rPr lang="en-AU" sz="4000" baseline="-25000" dirty="0" err="1">
                <a:latin typeface="Courier New" pitchFamily="49" charset="0"/>
              </a:rPr>
              <a:t>i</a:t>
            </a:r>
            <a:r>
              <a:rPr lang="en-AU" sz="4000" dirty="0">
                <a:latin typeface="Courier New" pitchFamily="49" charset="0"/>
              </a:rPr>
              <a:t> = </a:t>
            </a:r>
            <a:r>
              <a:rPr lang="en-AU" sz="4000" baseline="-25000" dirty="0">
                <a:latin typeface="Courier New" pitchFamily="49" charset="0"/>
              </a:rPr>
              <a:t>K1</a:t>
            </a:r>
            <a:r>
              <a:rPr lang="en-AU" sz="4000" dirty="0">
                <a:latin typeface="Courier New" pitchFamily="49" charset="0"/>
              </a:rPr>
              <a:t>(P</a:t>
            </a:r>
            <a:r>
              <a:rPr lang="en-AU" sz="4000" baseline="-25000" dirty="0">
                <a:latin typeface="Courier New" pitchFamily="49" charset="0"/>
              </a:rPr>
              <a:t>i</a:t>
            </a:r>
            <a:r>
              <a:rPr lang="en-AU" sz="4000" dirty="0">
                <a:latin typeface="Courier New" pitchFamily="49" charset="0"/>
              </a:rPr>
              <a:t>)</a:t>
            </a:r>
            <a:endParaRPr lang="en-AU" sz="4000" dirty="0"/>
          </a:p>
          <a:p>
            <a:r>
              <a:rPr lang="en-US" u="sng" dirty="0">
                <a:solidFill>
                  <a:srgbClr val="7030A0"/>
                </a:solidFill>
              </a:rPr>
              <a:t>Uses:</a:t>
            </a:r>
            <a:r>
              <a:rPr lang="en-US" dirty="0"/>
              <a:t> transmission of single values.(</a:t>
            </a:r>
            <a:r>
              <a:rPr lang="en-US" dirty="0" err="1"/>
              <a:t>i.e</a:t>
            </a:r>
            <a:r>
              <a:rPr lang="en-US" dirty="0"/>
              <a:t>;-PW or key for E/D) in secure fashion.</a:t>
            </a:r>
            <a:endParaRPr lang="en-AU" dirty="0"/>
          </a:p>
          <a:p>
            <a:pPr lvl="1">
              <a:buFont typeface="Wingdings" pitchFamily="2" charset="2"/>
              <a:buChar char="Ø"/>
            </a:pPr>
            <a:r>
              <a:rPr lang="en-US" dirty="0"/>
              <a:t>E=Encryption , D= Decryption 		</a:t>
            </a:r>
            <a:endParaRPr lang="en-AU" sz="2800" dirty="0"/>
          </a:p>
          <a:p>
            <a:endParaRPr lang="en-AU"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704088"/>
            <a:ext cx="8229600" cy="796086"/>
          </a:xfrm>
        </p:spPr>
        <p:txBody>
          <a:bodyPr>
            <a:normAutofit fontScale="90000"/>
          </a:bodyPr>
          <a:lstStyle/>
          <a:p>
            <a:r>
              <a:rPr lang="en-AU" sz="4500" dirty="0"/>
              <a:t>Electronic Codebook Book (ECB) print</a:t>
            </a:r>
          </a:p>
        </p:txBody>
      </p:sp>
      <p:pic>
        <p:nvPicPr>
          <p:cNvPr id="105475" name="Picture 3"/>
          <p:cNvPicPr>
            <a:picLocks noGrp="1" noChangeAspect="1" noChangeArrowheads="1"/>
          </p:cNvPicPr>
          <p:nvPr>
            <p:ph type="body" idx="1"/>
          </p:nvPr>
        </p:nvPicPr>
        <p:blipFill>
          <a:blip r:embed="R7a4f7358306d40f5"/>
          <a:srcRect/>
          <a:stretch>
            <a:fillRect/>
          </a:stretch>
        </p:blip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57200" y="704088"/>
            <a:ext cx="8229600" cy="724648"/>
          </a:xfrm>
        </p:spPr>
        <p:txBody>
          <a:bodyPr>
            <a:normAutofit fontScale="90000"/>
          </a:bodyPr>
          <a:lstStyle/>
          <a:p>
            <a:r>
              <a:rPr lang="en-US" dirty="0">
                <a:solidFill>
                  <a:schemeClr val="tx1"/>
                </a:solidFill>
              </a:rPr>
              <a:t>Electronic Code Book (ECB) Mode(print)</a:t>
            </a:r>
          </a:p>
        </p:txBody>
      </p:sp>
      <p:grpSp>
        <p:nvGrpSpPr>
          <p:cNvPr id="2" name="Group 12"/>
          <p:cNvGrpSpPr>
            <a:grpSpLocks/>
          </p:cNvGrpSpPr>
          <p:nvPr/>
        </p:nvGrpSpPr>
        <p:grpSpPr bwMode="auto">
          <a:xfrm>
            <a:off x="2181225" y="1841500"/>
            <a:ext cx="6065839" cy="420688"/>
            <a:chOff x="932" y="2135"/>
            <a:chExt cx="3821" cy="265"/>
          </a:xfrm>
        </p:grpSpPr>
        <p:sp>
          <p:nvSpPr>
            <p:cNvPr id="108549" name="Text Box 5"/>
            <p:cNvSpPr txBox="1">
              <a:spLocks noChangeArrowheads="1"/>
            </p:cNvSpPr>
            <p:nvPr/>
          </p:nvSpPr>
          <p:spPr bwMode="auto">
            <a:xfrm>
              <a:off x="932" y="2135"/>
              <a:ext cx="3821" cy="233"/>
            </a:xfrm>
            <a:prstGeom prst="rect">
              <a:avLst/>
            </a:prstGeom>
            <a:noFill/>
            <a:ln w="9525">
              <a:solidFill>
                <a:schemeClr val="tx2"/>
              </a:solidFill>
              <a:miter lim="800000"/>
              <a:headEnd/>
              <a:tailEnd/>
            </a:ln>
            <a:effectLst/>
          </p:spPr>
          <p:txBody>
            <a:bodyPr wrap="none">
              <a:spAutoFit/>
            </a:bodyPr>
            <a:lstStyle/>
            <a:p>
              <a:r>
                <a:rPr lang="en-US" dirty="0"/>
                <a:t>Block 1         Block 2    Block 3    Block 4       Block 5        …    </a:t>
              </a:r>
            </a:p>
          </p:txBody>
        </p:sp>
        <p:sp>
          <p:nvSpPr>
            <p:cNvPr id="108550" name="Line 6"/>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08551" name="Line 7"/>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08552" name="Line 8"/>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08553" name="Line 9"/>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08554" name="Line 10"/>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grpSp>
        <p:nvGrpSpPr>
          <p:cNvPr id="3" name="Group 17"/>
          <p:cNvGrpSpPr>
            <a:grpSpLocks/>
          </p:cNvGrpSpPr>
          <p:nvPr/>
        </p:nvGrpSpPr>
        <p:grpSpPr bwMode="auto">
          <a:xfrm>
            <a:off x="2238375" y="2263775"/>
            <a:ext cx="930275" cy="1069975"/>
            <a:chOff x="947" y="1412"/>
            <a:chExt cx="586" cy="674"/>
          </a:xfrm>
        </p:grpSpPr>
        <p:grpSp>
          <p:nvGrpSpPr>
            <p:cNvPr id="4" name="Group 15"/>
            <p:cNvGrpSpPr>
              <a:grpSpLocks/>
            </p:cNvGrpSpPr>
            <p:nvPr/>
          </p:nvGrpSpPr>
          <p:grpSpPr bwMode="auto">
            <a:xfrm>
              <a:off x="947" y="1679"/>
              <a:ext cx="586" cy="407"/>
              <a:chOff x="1031" y="1700"/>
              <a:chExt cx="586" cy="407"/>
            </a:xfrm>
          </p:grpSpPr>
          <p:sp>
            <p:nvSpPr>
              <p:cNvPr id="108557" name="Oval 13"/>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58" name="Text Box 14"/>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60" name="Line 16"/>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grpSp>
        <p:nvGrpSpPr>
          <p:cNvPr id="5" name="Group 18"/>
          <p:cNvGrpSpPr>
            <a:grpSpLocks/>
          </p:cNvGrpSpPr>
          <p:nvPr/>
        </p:nvGrpSpPr>
        <p:grpSpPr bwMode="auto">
          <a:xfrm>
            <a:off x="3294063" y="2270125"/>
            <a:ext cx="930275" cy="1069975"/>
            <a:chOff x="947" y="1412"/>
            <a:chExt cx="586" cy="674"/>
          </a:xfrm>
        </p:grpSpPr>
        <p:grpSp>
          <p:nvGrpSpPr>
            <p:cNvPr id="6" name="Group 19"/>
            <p:cNvGrpSpPr>
              <a:grpSpLocks/>
            </p:cNvGrpSpPr>
            <p:nvPr/>
          </p:nvGrpSpPr>
          <p:grpSpPr bwMode="auto">
            <a:xfrm>
              <a:off x="947" y="1679"/>
              <a:ext cx="586" cy="407"/>
              <a:chOff x="1031" y="1700"/>
              <a:chExt cx="586" cy="407"/>
            </a:xfrm>
          </p:grpSpPr>
          <p:sp>
            <p:nvSpPr>
              <p:cNvPr id="108564" name="Oval 20"/>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65" name="Text Box 21"/>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66" name="Line 22"/>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grpSp>
        <p:nvGrpSpPr>
          <p:cNvPr id="7" name="Group 23"/>
          <p:cNvGrpSpPr>
            <a:grpSpLocks/>
          </p:cNvGrpSpPr>
          <p:nvPr/>
        </p:nvGrpSpPr>
        <p:grpSpPr bwMode="auto">
          <a:xfrm>
            <a:off x="4352925" y="2270125"/>
            <a:ext cx="930275" cy="1069975"/>
            <a:chOff x="947" y="1412"/>
            <a:chExt cx="586" cy="674"/>
          </a:xfrm>
        </p:grpSpPr>
        <p:grpSp>
          <p:nvGrpSpPr>
            <p:cNvPr id="8" name="Group 24"/>
            <p:cNvGrpSpPr>
              <a:grpSpLocks/>
            </p:cNvGrpSpPr>
            <p:nvPr/>
          </p:nvGrpSpPr>
          <p:grpSpPr bwMode="auto">
            <a:xfrm>
              <a:off x="947" y="1679"/>
              <a:ext cx="586" cy="407"/>
              <a:chOff x="1031" y="1700"/>
              <a:chExt cx="586" cy="407"/>
            </a:xfrm>
          </p:grpSpPr>
          <p:sp>
            <p:nvSpPr>
              <p:cNvPr id="108569" name="Oval 25"/>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70" name="Text Box 26"/>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71" name="Line 27"/>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grpSp>
        <p:nvGrpSpPr>
          <p:cNvPr id="9" name="Group 28"/>
          <p:cNvGrpSpPr>
            <a:grpSpLocks/>
          </p:cNvGrpSpPr>
          <p:nvPr/>
        </p:nvGrpSpPr>
        <p:grpSpPr bwMode="auto">
          <a:xfrm>
            <a:off x="5413375" y="2281238"/>
            <a:ext cx="930275" cy="1069975"/>
            <a:chOff x="947" y="1412"/>
            <a:chExt cx="586" cy="674"/>
          </a:xfrm>
        </p:grpSpPr>
        <p:grpSp>
          <p:nvGrpSpPr>
            <p:cNvPr id="10" name="Group 29"/>
            <p:cNvGrpSpPr>
              <a:grpSpLocks/>
            </p:cNvGrpSpPr>
            <p:nvPr/>
          </p:nvGrpSpPr>
          <p:grpSpPr bwMode="auto">
            <a:xfrm>
              <a:off x="947" y="1679"/>
              <a:ext cx="586" cy="407"/>
              <a:chOff x="1031" y="1700"/>
              <a:chExt cx="586" cy="407"/>
            </a:xfrm>
          </p:grpSpPr>
          <p:sp>
            <p:nvSpPr>
              <p:cNvPr id="108574" name="Oval 30"/>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75" name="Text Box 31"/>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76" name="Line 32"/>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grpSp>
        <p:nvGrpSpPr>
          <p:cNvPr id="11" name="Group 33"/>
          <p:cNvGrpSpPr>
            <a:grpSpLocks/>
          </p:cNvGrpSpPr>
          <p:nvPr/>
        </p:nvGrpSpPr>
        <p:grpSpPr bwMode="auto">
          <a:xfrm>
            <a:off x="6538913" y="2282825"/>
            <a:ext cx="930275" cy="1069975"/>
            <a:chOff x="947" y="1412"/>
            <a:chExt cx="586" cy="674"/>
          </a:xfrm>
        </p:grpSpPr>
        <p:grpSp>
          <p:nvGrpSpPr>
            <p:cNvPr id="12" name="Group 34"/>
            <p:cNvGrpSpPr>
              <a:grpSpLocks/>
            </p:cNvGrpSpPr>
            <p:nvPr/>
          </p:nvGrpSpPr>
          <p:grpSpPr bwMode="auto">
            <a:xfrm>
              <a:off x="947" y="1679"/>
              <a:ext cx="586" cy="407"/>
              <a:chOff x="1031" y="1700"/>
              <a:chExt cx="586" cy="407"/>
            </a:xfrm>
          </p:grpSpPr>
          <p:sp>
            <p:nvSpPr>
              <p:cNvPr id="108579" name="Oval 35"/>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80" name="Text Box 36"/>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81" name="Line 37"/>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grpSp>
        <p:nvGrpSpPr>
          <p:cNvPr id="13" name="Group 38"/>
          <p:cNvGrpSpPr>
            <a:grpSpLocks/>
          </p:cNvGrpSpPr>
          <p:nvPr/>
        </p:nvGrpSpPr>
        <p:grpSpPr bwMode="auto">
          <a:xfrm>
            <a:off x="7508875" y="2271713"/>
            <a:ext cx="930275" cy="1069975"/>
            <a:chOff x="947" y="1412"/>
            <a:chExt cx="586" cy="674"/>
          </a:xfrm>
        </p:grpSpPr>
        <p:grpSp>
          <p:nvGrpSpPr>
            <p:cNvPr id="14" name="Group 39"/>
            <p:cNvGrpSpPr>
              <a:grpSpLocks/>
            </p:cNvGrpSpPr>
            <p:nvPr/>
          </p:nvGrpSpPr>
          <p:grpSpPr bwMode="auto">
            <a:xfrm>
              <a:off x="947" y="1679"/>
              <a:ext cx="586" cy="407"/>
              <a:chOff x="1031" y="1700"/>
              <a:chExt cx="586" cy="407"/>
            </a:xfrm>
          </p:grpSpPr>
          <p:sp>
            <p:nvSpPr>
              <p:cNvPr id="108584" name="Oval 40"/>
              <p:cNvSpPr>
                <a:spLocks noChangeArrowheads="1"/>
              </p:cNvSpPr>
              <p:nvPr/>
            </p:nvSpPr>
            <p:spPr bwMode="auto">
              <a:xfrm>
                <a:off x="1047" y="1700"/>
                <a:ext cx="519" cy="407"/>
              </a:xfrm>
              <a:prstGeom prst="ellipse">
                <a:avLst/>
              </a:prstGeom>
              <a:noFill/>
              <a:ln w="9525">
                <a:solidFill>
                  <a:schemeClr val="tx2"/>
                </a:solidFill>
                <a:round/>
                <a:headEnd/>
                <a:tailEnd/>
              </a:ln>
              <a:effectLst/>
            </p:spPr>
            <p:txBody>
              <a:bodyPr anchor="ctr">
                <a:spAutoFit/>
              </a:bodyPr>
              <a:lstStyle/>
              <a:p>
                <a:endParaRPr lang="en-IN"/>
              </a:p>
            </p:txBody>
          </p:sp>
          <p:sp>
            <p:nvSpPr>
              <p:cNvPr id="108585" name="Text Box 41"/>
              <p:cNvSpPr txBox="1">
                <a:spLocks noChangeArrowheads="1"/>
              </p:cNvSpPr>
              <p:nvPr/>
            </p:nvSpPr>
            <p:spPr bwMode="auto">
              <a:xfrm>
                <a:off x="1031" y="1779"/>
                <a:ext cx="586" cy="212"/>
              </a:xfrm>
              <a:prstGeom prst="rect">
                <a:avLst/>
              </a:prstGeom>
              <a:noFill/>
              <a:ln w="9525">
                <a:noFill/>
                <a:miter lim="800000"/>
                <a:headEnd/>
                <a:tailEnd/>
              </a:ln>
              <a:effectLst/>
            </p:spPr>
            <p:txBody>
              <a:bodyPr wrap="none">
                <a:spAutoFit/>
              </a:bodyPr>
              <a:lstStyle/>
              <a:p>
                <a:r>
                  <a:rPr lang="en-US" sz="1600"/>
                  <a:t>E(block)</a:t>
                </a:r>
              </a:p>
            </p:txBody>
          </p:sp>
        </p:grpSp>
        <p:sp>
          <p:nvSpPr>
            <p:cNvPr id="108586" name="Line 42"/>
            <p:cNvSpPr>
              <a:spLocks noChangeShapeType="1"/>
            </p:cNvSpPr>
            <p:nvPr/>
          </p:nvSpPr>
          <p:spPr bwMode="auto">
            <a:xfrm>
              <a:off x="1222" y="1412"/>
              <a:ext cx="0" cy="281"/>
            </a:xfrm>
            <a:prstGeom prst="line">
              <a:avLst/>
            </a:prstGeom>
            <a:noFill/>
            <a:ln w="9525">
              <a:solidFill>
                <a:schemeClr val="tx2"/>
              </a:solidFill>
              <a:round/>
              <a:headEnd/>
              <a:tailEnd type="triangle" w="med" len="med"/>
            </a:ln>
            <a:effectLst/>
          </p:spPr>
          <p:txBody>
            <a:bodyPr>
              <a:spAutoFit/>
            </a:bodyPr>
            <a:lstStyle/>
            <a:p>
              <a:endParaRPr lang="en-IN"/>
            </a:p>
          </p:txBody>
        </p:sp>
      </p:grpSp>
      <p:sp>
        <p:nvSpPr>
          <p:cNvPr id="108587" name="Line 43"/>
          <p:cNvSpPr>
            <a:spLocks noChangeShapeType="1"/>
          </p:cNvSpPr>
          <p:nvPr/>
        </p:nvSpPr>
        <p:spPr bwMode="auto">
          <a:xfrm>
            <a:off x="2674938" y="3322638"/>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08588" name="Line 44"/>
          <p:cNvSpPr>
            <a:spLocks noChangeShapeType="1"/>
          </p:cNvSpPr>
          <p:nvPr/>
        </p:nvSpPr>
        <p:spPr bwMode="auto">
          <a:xfrm>
            <a:off x="3719513" y="3352800"/>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08589" name="Line 45"/>
          <p:cNvSpPr>
            <a:spLocks noChangeShapeType="1"/>
          </p:cNvSpPr>
          <p:nvPr/>
        </p:nvSpPr>
        <p:spPr bwMode="auto">
          <a:xfrm>
            <a:off x="4786313" y="3360738"/>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08590" name="Line 46"/>
          <p:cNvSpPr>
            <a:spLocks noChangeShapeType="1"/>
          </p:cNvSpPr>
          <p:nvPr/>
        </p:nvSpPr>
        <p:spPr bwMode="auto">
          <a:xfrm>
            <a:off x="5853113" y="3355975"/>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08591" name="Line 47"/>
          <p:cNvSpPr>
            <a:spLocks noChangeShapeType="1"/>
          </p:cNvSpPr>
          <p:nvPr/>
        </p:nvSpPr>
        <p:spPr bwMode="auto">
          <a:xfrm>
            <a:off x="6964363" y="3341688"/>
            <a:ext cx="0" cy="412750"/>
          </a:xfrm>
          <a:prstGeom prst="line">
            <a:avLst/>
          </a:prstGeom>
          <a:noFill/>
          <a:ln w="9525">
            <a:solidFill>
              <a:schemeClr val="tx2"/>
            </a:solidFill>
            <a:round/>
            <a:headEnd/>
            <a:tailEnd type="triangle" w="med" len="med"/>
          </a:ln>
          <a:effectLst/>
        </p:spPr>
        <p:txBody>
          <a:bodyPr>
            <a:spAutoFit/>
          </a:bodyPr>
          <a:lstStyle/>
          <a:p>
            <a:endParaRPr lang="en-IN"/>
          </a:p>
        </p:txBody>
      </p:sp>
      <p:sp>
        <p:nvSpPr>
          <p:cNvPr id="108592" name="Line 48"/>
          <p:cNvSpPr>
            <a:spLocks noChangeShapeType="1"/>
          </p:cNvSpPr>
          <p:nvPr/>
        </p:nvSpPr>
        <p:spPr bwMode="auto">
          <a:xfrm>
            <a:off x="7942263" y="3360738"/>
            <a:ext cx="0" cy="412750"/>
          </a:xfrm>
          <a:prstGeom prst="line">
            <a:avLst/>
          </a:prstGeom>
          <a:noFill/>
          <a:ln w="9525">
            <a:solidFill>
              <a:schemeClr val="tx2"/>
            </a:solidFill>
            <a:round/>
            <a:headEnd/>
            <a:tailEnd type="triangle" w="med" len="med"/>
          </a:ln>
          <a:effectLst/>
        </p:spPr>
        <p:txBody>
          <a:bodyPr>
            <a:spAutoFit/>
          </a:bodyPr>
          <a:lstStyle/>
          <a:p>
            <a:endParaRPr lang="en-IN"/>
          </a:p>
        </p:txBody>
      </p:sp>
      <p:grpSp>
        <p:nvGrpSpPr>
          <p:cNvPr id="15" name="Group 49"/>
          <p:cNvGrpSpPr>
            <a:grpSpLocks/>
          </p:cNvGrpSpPr>
          <p:nvPr/>
        </p:nvGrpSpPr>
        <p:grpSpPr bwMode="auto">
          <a:xfrm>
            <a:off x="2289175" y="3756025"/>
            <a:ext cx="6065839" cy="420688"/>
            <a:chOff x="932" y="2135"/>
            <a:chExt cx="3821" cy="265"/>
          </a:xfrm>
        </p:grpSpPr>
        <p:sp>
          <p:nvSpPr>
            <p:cNvPr id="108594" name="Text Box 50"/>
            <p:cNvSpPr txBox="1">
              <a:spLocks noChangeArrowheads="1"/>
            </p:cNvSpPr>
            <p:nvPr/>
          </p:nvSpPr>
          <p:spPr bwMode="auto">
            <a:xfrm>
              <a:off x="932" y="2135"/>
              <a:ext cx="3821" cy="233"/>
            </a:xfrm>
            <a:prstGeom prst="rect">
              <a:avLst/>
            </a:prstGeom>
            <a:noFill/>
            <a:ln w="9525">
              <a:solidFill>
                <a:schemeClr val="tx2"/>
              </a:solidFill>
              <a:miter lim="800000"/>
              <a:headEnd/>
              <a:tailEnd/>
            </a:ln>
            <a:effectLst/>
          </p:spPr>
          <p:txBody>
            <a:bodyPr wrap="none">
              <a:spAutoFit/>
            </a:bodyPr>
            <a:lstStyle/>
            <a:p>
              <a:r>
                <a:rPr lang="en-US" dirty="0"/>
                <a:t>Block 1       Block 2      Block 3        Block 4    Block 5        …    </a:t>
              </a:r>
            </a:p>
          </p:txBody>
        </p:sp>
        <p:sp>
          <p:nvSpPr>
            <p:cNvPr id="108595" name="Line 51"/>
            <p:cNvSpPr>
              <a:spLocks noChangeShapeType="1"/>
            </p:cNvSpPr>
            <p:nvPr/>
          </p:nvSpPr>
          <p:spPr bwMode="auto">
            <a:xfrm>
              <a:off x="1588" y="2135"/>
              <a:ext cx="0" cy="253"/>
            </a:xfrm>
            <a:prstGeom prst="line">
              <a:avLst/>
            </a:prstGeom>
            <a:noFill/>
            <a:ln w="9525">
              <a:solidFill>
                <a:schemeClr val="tx2"/>
              </a:solidFill>
              <a:round/>
              <a:headEnd/>
              <a:tailEnd/>
            </a:ln>
            <a:effectLst/>
          </p:spPr>
          <p:txBody>
            <a:bodyPr>
              <a:spAutoFit/>
            </a:bodyPr>
            <a:lstStyle/>
            <a:p>
              <a:endParaRPr lang="en-IN"/>
            </a:p>
          </p:txBody>
        </p:sp>
        <p:sp>
          <p:nvSpPr>
            <p:cNvPr id="108596" name="Line 52"/>
            <p:cNvSpPr>
              <a:spLocks noChangeShapeType="1"/>
            </p:cNvSpPr>
            <p:nvPr/>
          </p:nvSpPr>
          <p:spPr bwMode="auto">
            <a:xfrm>
              <a:off x="2253" y="2140"/>
              <a:ext cx="0" cy="253"/>
            </a:xfrm>
            <a:prstGeom prst="line">
              <a:avLst/>
            </a:prstGeom>
            <a:noFill/>
            <a:ln w="9525">
              <a:solidFill>
                <a:schemeClr val="tx2"/>
              </a:solidFill>
              <a:round/>
              <a:headEnd/>
              <a:tailEnd/>
            </a:ln>
            <a:effectLst/>
          </p:spPr>
          <p:txBody>
            <a:bodyPr>
              <a:spAutoFit/>
            </a:bodyPr>
            <a:lstStyle/>
            <a:p>
              <a:endParaRPr lang="en-IN"/>
            </a:p>
          </p:txBody>
        </p:sp>
        <p:sp>
          <p:nvSpPr>
            <p:cNvPr id="108597" name="Line 53"/>
            <p:cNvSpPr>
              <a:spLocks noChangeShapeType="1"/>
            </p:cNvSpPr>
            <p:nvPr/>
          </p:nvSpPr>
          <p:spPr bwMode="auto">
            <a:xfrm>
              <a:off x="2927" y="2140"/>
              <a:ext cx="0" cy="253"/>
            </a:xfrm>
            <a:prstGeom prst="line">
              <a:avLst/>
            </a:prstGeom>
            <a:noFill/>
            <a:ln w="9525">
              <a:solidFill>
                <a:schemeClr val="tx2"/>
              </a:solidFill>
              <a:round/>
              <a:headEnd/>
              <a:tailEnd/>
            </a:ln>
            <a:effectLst/>
          </p:spPr>
          <p:txBody>
            <a:bodyPr>
              <a:spAutoFit/>
            </a:bodyPr>
            <a:lstStyle/>
            <a:p>
              <a:endParaRPr lang="en-IN"/>
            </a:p>
          </p:txBody>
        </p:sp>
        <p:sp>
          <p:nvSpPr>
            <p:cNvPr id="108598" name="Line 54"/>
            <p:cNvSpPr>
              <a:spLocks noChangeShapeType="1"/>
            </p:cNvSpPr>
            <p:nvPr/>
          </p:nvSpPr>
          <p:spPr bwMode="auto">
            <a:xfrm>
              <a:off x="3602" y="2147"/>
              <a:ext cx="0" cy="253"/>
            </a:xfrm>
            <a:prstGeom prst="line">
              <a:avLst/>
            </a:prstGeom>
            <a:noFill/>
            <a:ln w="9525">
              <a:solidFill>
                <a:schemeClr val="tx2"/>
              </a:solidFill>
              <a:round/>
              <a:headEnd/>
              <a:tailEnd/>
            </a:ln>
            <a:effectLst/>
          </p:spPr>
          <p:txBody>
            <a:bodyPr>
              <a:spAutoFit/>
            </a:bodyPr>
            <a:lstStyle/>
            <a:p>
              <a:endParaRPr lang="en-IN"/>
            </a:p>
          </p:txBody>
        </p:sp>
        <p:sp>
          <p:nvSpPr>
            <p:cNvPr id="108599" name="Line 55"/>
            <p:cNvSpPr>
              <a:spLocks noChangeShapeType="1"/>
            </p:cNvSpPr>
            <p:nvPr/>
          </p:nvSpPr>
          <p:spPr bwMode="auto">
            <a:xfrm>
              <a:off x="4269" y="2140"/>
              <a:ext cx="0" cy="253"/>
            </a:xfrm>
            <a:prstGeom prst="line">
              <a:avLst/>
            </a:prstGeom>
            <a:noFill/>
            <a:ln w="9525">
              <a:solidFill>
                <a:schemeClr val="tx2"/>
              </a:solidFill>
              <a:round/>
              <a:headEnd/>
              <a:tailEnd/>
            </a:ln>
            <a:effectLst/>
          </p:spPr>
          <p:txBody>
            <a:bodyPr>
              <a:spAutoFit/>
            </a:bodyPr>
            <a:lstStyle/>
            <a:p>
              <a:endParaRPr lang="en-IN"/>
            </a:p>
          </p:txBody>
        </p:sp>
      </p:grpSp>
      <p:sp>
        <p:nvSpPr>
          <p:cNvPr id="108600" name="Text Box 56"/>
          <p:cNvSpPr txBox="1">
            <a:spLocks noChangeArrowheads="1"/>
          </p:cNvSpPr>
          <p:nvPr/>
        </p:nvSpPr>
        <p:spPr bwMode="auto">
          <a:xfrm>
            <a:off x="531813" y="1828800"/>
            <a:ext cx="1155700" cy="396875"/>
          </a:xfrm>
          <a:prstGeom prst="rect">
            <a:avLst/>
          </a:prstGeom>
          <a:noFill/>
          <a:ln w="9525">
            <a:noFill/>
            <a:miter lim="800000"/>
            <a:headEnd/>
            <a:tailEnd/>
          </a:ln>
          <a:effectLst/>
        </p:spPr>
        <p:txBody>
          <a:bodyPr wrap="none">
            <a:spAutoFit/>
          </a:bodyPr>
          <a:lstStyle/>
          <a:p>
            <a:r>
              <a:rPr lang="en-US"/>
              <a:t>Plaintext</a:t>
            </a:r>
          </a:p>
        </p:txBody>
      </p:sp>
      <p:sp>
        <p:nvSpPr>
          <p:cNvPr id="108601" name="Text Box 57"/>
          <p:cNvSpPr txBox="1">
            <a:spLocks noChangeArrowheads="1"/>
          </p:cNvSpPr>
          <p:nvPr/>
        </p:nvSpPr>
        <p:spPr bwMode="auto">
          <a:xfrm>
            <a:off x="476250" y="3802063"/>
            <a:ext cx="1354138" cy="396875"/>
          </a:xfrm>
          <a:prstGeom prst="rect">
            <a:avLst/>
          </a:prstGeom>
          <a:noFill/>
          <a:ln w="9525">
            <a:noFill/>
            <a:miter lim="800000"/>
            <a:headEnd/>
            <a:tailEnd/>
          </a:ln>
          <a:effectLst/>
        </p:spPr>
        <p:txBody>
          <a:bodyPr wrap="none">
            <a:spAutoFit/>
          </a:bodyPr>
          <a:lstStyle/>
          <a:p>
            <a:r>
              <a:rPr lang="en-US"/>
              <a:t>Ciphertext</a:t>
            </a:r>
          </a:p>
        </p:txBody>
      </p:sp>
      <p:sp>
        <p:nvSpPr>
          <p:cNvPr id="108602" name="Text Box 58"/>
          <p:cNvSpPr txBox="1">
            <a:spLocks noChangeArrowheads="1"/>
          </p:cNvSpPr>
          <p:nvPr/>
        </p:nvSpPr>
        <p:spPr bwMode="auto">
          <a:xfrm>
            <a:off x="522288" y="5118100"/>
            <a:ext cx="3246437" cy="396875"/>
          </a:xfrm>
          <a:prstGeom prst="rect">
            <a:avLst/>
          </a:prstGeom>
          <a:noFill/>
          <a:ln w="9525">
            <a:noFill/>
            <a:miter lim="800000"/>
            <a:headEnd/>
            <a:tailEnd/>
          </a:ln>
          <a:effectLst/>
        </p:spPr>
        <p:txBody>
          <a:bodyPr wrap="none">
            <a:spAutoFit/>
          </a:bodyPr>
          <a:lstStyle/>
          <a:p>
            <a:pPr>
              <a:buFontTx/>
              <a:buChar char="•"/>
            </a:pPr>
            <a:r>
              <a:rPr lang="en-US"/>
              <a:t> Pad last block, if necessary</a:t>
            </a:r>
          </a:p>
        </p:txBody>
      </p:sp>
      <p:sp>
        <p:nvSpPr>
          <p:cNvPr id="108604" name="Text Box 60"/>
          <p:cNvSpPr txBox="1">
            <a:spLocks noChangeArrowheads="1"/>
          </p:cNvSpPr>
          <p:nvPr/>
        </p:nvSpPr>
        <p:spPr bwMode="auto">
          <a:xfrm>
            <a:off x="530225" y="2684463"/>
            <a:ext cx="1589088" cy="701675"/>
          </a:xfrm>
          <a:prstGeom prst="rect">
            <a:avLst/>
          </a:prstGeom>
          <a:noFill/>
          <a:ln w="9525">
            <a:noFill/>
            <a:miter lim="800000"/>
            <a:headEnd/>
            <a:tailEnd/>
          </a:ln>
          <a:effectLst/>
        </p:spPr>
        <p:txBody>
          <a:bodyPr>
            <a:spAutoFit/>
          </a:bodyPr>
          <a:lstStyle/>
          <a:p>
            <a:r>
              <a:rPr lang="en-US"/>
              <a:t>Block Encryption </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571504"/>
          </a:xfrm>
        </p:spPr>
        <p:txBody>
          <a:bodyPr>
            <a:normAutofit/>
          </a:bodyPr>
          <a:lstStyle/>
          <a:p>
            <a:r>
              <a:rPr lang="en-US" sz="3200" dirty="0"/>
              <a:t>2.CBC(cipher block chaining)(print**)</a:t>
            </a:r>
            <a:endParaRPr lang="en-IN" sz="3200" dirty="0"/>
          </a:p>
        </p:txBody>
      </p:sp>
      <p:sp>
        <p:nvSpPr>
          <p:cNvPr id="3" name="Content Placeholder 2"/>
          <p:cNvSpPr>
            <a:spLocks noGrp="1"/>
          </p:cNvSpPr>
          <p:nvPr>
            <p:ph idx="1"/>
          </p:nvPr>
        </p:nvSpPr>
        <p:spPr>
          <a:xfrm>
            <a:off x="500034" y="1071546"/>
            <a:ext cx="8358246" cy="5181616"/>
          </a:xfrm>
        </p:spPr>
        <p:txBody>
          <a:bodyPr/>
          <a:lstStyle/>
          <a:p>
            <a:r>
              <a:rPr lang="en-US" dirty="0"/>
              <a:t>Different CT for every PT including identical/repeat PT.</a:t>
            </a:r>
          </a:p>
          <a:p>
            <a:r>
              <a:rPr lang="en-US" dirty="0"/>
              <a:t>Feed back Mechanism used(</a:t>
            </a:r>
            <a:r>
              <a:rPr lang="en-US" dirty="0" err="1"/>
              <a:t>i.e</a:t>
            </a:r>
            <a:r>
              <a:rPr lang="en-US" dirty="0"/>
              <a:t>: Chaining).</a:t>
            </a:r>
          </a:p>
          <a:p>
            <a:r>
              <a:rPr lang="en-US" b="1" dirty="0"/>
              <a:t>Initialization Vector(IV)</a:t>
            </a:r>
            <a:r>
              <a:rPr lang="en-US" dirty="0"/>
              <a:t> for creating unique message.</a:t>
            </a:r>
          </a:p>
          <a:p>
            <a:r>
              <a:rPr lang="en-US" dirty="0"/>
              <a:t>Random Block called IV can be XOR with plain text in First step. </a:t>
            </a:r>
          </a:p>
          <a:p>
            <a:r>
              <a:rPr lang="en-US" i="1" dirty="0">
                <a:solidFill>
                  <a:schemeClr val="accent3">
                    <a:lumMod val="50000"/>
                  </a:schemeClr>
                </a:solidFill>
              </a:rPr>
              <a:t>Not a secret – just prevents a codebook. Often times a timestamp.</a:t>
            </a:r>
          </a:p>
          <a:p>
            <a:r>
              <a:rPr lang="en-US" dirty="0"/>
              <a:t>I/O-&gt; IV </a:t>
            </a:r>
            <a:r>
              <a:rPr lang="en-US" dirty="0">
                <a:solidFill>
                  <a:srgbClr val="FF0000"/>
                </a:solidFill>
              </a:rPr>
              <a:t>XOR</a:t>
            </a:r>
            <a:r>
              <a:rPr lang="en-US" dirty="0"/>
              <a:t> PT Block 1 = </a:t>
            </a:r>
            <a:r>
              <a:rPr lang="en-US" dirty="0">
                <a:solidFill>
                  <a:schemeClr val="accent3">
                    <a:lumMod val="50000"/>
                  </a:schemeClr>
                </a:solidFill>
              </a:rPr>
              <a:t>CT Block 1</a:t>
            </a:r>
            <a:r>
              <a:rPr lang="en-US" dirty="0"/>
              <a:t>&lt;- we can call it as </a:t>
            </a:r>
            <a:r>
              <a:rPr lang="en-US" dirty="0">
                <a:solidFill>
                  <a:srgbClr val="7030A0"/>
                </a:solidFill>
              </a:rPr>
              <a:t>New IV for next step.</a:t>
            </a:r>
          </a:p>
          <a:p>
            <a:r>
              <a:rPr lang="en-US" dirty="0">
                <a:solidFill>
                  <a:srgbClr val="7030A0"/>
                </a:solidFill>
              </a:rPr>
              <a:t>Same key </a:t>
            </a:r>
          </a:p>
          <a:p>
            <a:r>
              <a:rPr lang="en-US" dirty="0">
                <a:solidFill>
                  <a:srgbClr val="7030A0"/>
                </a:solidFill>
              </a:rPr>
              <a:t>Dependent on previous one.</a:t>
            </a:r>
            <a:endParaRPr lang="en-IN" dirty="0">
              <a:solidFill>
                <a:srgbClr val="7030A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500042"/>
            <a:ext cx="8229600" cy="857256"/>
          </a:xfrm>
        </p:spPr>
        <p:txBody>
          <a:bodyPr>
            <a:normAutofit/>
          </a:bodyPr>
          <a:lstStyle/>
          <a:p>
            <a:endParaRPr lang="en-AU" dirty="0"/>
          </a:p>
        </p:txBody>
      </p:sp>
      <p:sp>
        <p:nvSpPr>
          <p:cNvPr id="109571" name="Rectangle 3"/>
          <p:cNvSpPr>
            <a:spLocks noGrp="1" noChangeArrowheads="1"/>
          </p:cNvSpPr>
          <p:nvPr>
            <p:ph type="body" idx="1"/>
          </p:nvPr>
        </p:nvSpPr>
        <p:spPr>
          <a:xfrm>
            <a:off x="457200" y="1357298"/>
            <a:ext cx="8229600" cy="4967302"/>
          </a:xfrm>
        </p:spPr>
        <p:txBody>
          <a:bodyPr>
            <a:normAutofit fontScale="92500" lnSpcReduction="10000"/>
          </a:bodyPr>
          <a:lstStyle/>
          <a:p>
            <a:pPr>
              <a:lnSpc>
                <a:spcPct val="90000"/>
              </a:lnSpc>
            </a:pPr>
            <a:r>
              <a:rPr lang="en-AU" sz="2800" dirty="0"/>
              <a:t>Message is broken into blocks </a:t>
            </a:r>
          </a:p>
          <a:p>
            <a:pPr>
              <a:lnSpc>
                <a:spcPct val="90000"/>
              </a:lnSpc>
            </a:pPr>
            <a:r>
              <a:rPr lang="en-AU" sz="2800" dirty="0"/>
              <a:t>But these are linked together in the encryption operation </a:t>
            </a:r>
          </a:p>
          <a:p>
            <a:pPr>
              <a:lnSpc>
                <a:spcPct val="90000"/>
              </a:lnSpc>
            </a:pPr>
            <a:r>
              <a:rPr lang="en-AU" sz="2800" i="1" dirty="0">
                <a:solidFill>
                  <a:srgbClr val="7030A0"/>
                </a:solidFill>
              </a:rPr>
              <a:t>Each previous cipher blocks is </a:t>
            </a:r>
            <a:r>
              <a:rPr lang="en-AU" sz="2800" i="1" u="sng" dirty="0">
                <a:solidFill>
                  <a:srgbClr val="00B0F0"/>
                </a:solidFill>
              </a:rPr>
              <a:t>chained</a:t>
            </a:r>
            <a:r>
              <a:rPr lang="en-AU" sz="2800" i="1" dirty="0">
                <a:solidFill>
                  <a:srgbClr val="7030A0"/>
                </a:solidFill>
              </a:rPr>
              <a:t> with current plaintext block, hence name </a:t>
            </a:r>
          </a:p>
          <a:p>
            <a:pPr>
              <a:lnSpc>
                <a:spcPct val="90000"/>
              </a:lnSpc>
            </a:pPr>
            <a:r>
              <a:rPr lang="en-AU" sz="2800" dirty="0"/>
              <a:t>Use Initial Vector (IV) to start process (Block 1)</a:t>
            </a:r>
          </a:p>
          <a:p>
            <a:pPr marL="274320" lvl="1" indent="-274320">
              <a:lnSpc>
                <a:spcPct val="90000"/>
              </a:lnSpc>
              <a:buClr>
                <a:schemeClr val="accent3"/>
              </a:buClr>
              <a:buSzPct val="95000"/>
              <a:buNone/>
            </a:pPr>
            <a:r>
              <a:rPr lang="en-AU" sz="2800" dirty="0"/>
              <a:t>     </a:t>
            </a:r>
            <a:r>
              <a:rPr lang="en-AU" sz="3200" dirty="0">
                <a:latin typeface="Courier New" pitchFamily="49" charset="0"/>
              </a:rPr>
              <a:t>C</a:t>
            </a:r>
            <a:r>
              <a:rPr lang="en-AU" sz="3200" baseline="-25000" dirty="0">
                <a:latin typeface="Courier New" pitchFamily="49" charset="0"/>
              </a:rPr>
              <a:t>-1</a:t>
            </a:r>
            <a:r>
              <a:rPr lang="en-AU" sz="3200" dirty="0">
                <a:latin typeface="Courier New" pitchFamily="49" charset="0"/>
              </a:rPr>
              <a:t> = IV</a:t>
            </a:r>
            <a:r>
              <a:rPr lang="en-AU" sz="3200" dirty="0"/>
              <a:t> </a:t>
            </a:r>
          </a:p>
          <a:p>
            <a:pPr marL="274320" lvl="1" indent="-274320">
              <a:lnSpc>
                <a:spcPct val="90000"/>
              </a:lnSpc>
              <a:buClr>
                <a:schemeClr val="accent3"/>
              </a:buClr>
              <a:buSzPct val="95000"/>
              <a:buNone/>
            </a:pPr>
            <a:r>
              <a:rPr lang="en-AU" sz="3200" dirty="0"/>
              <a:t>    </a:t>
            </a:r>
            <a:r>
              <a:rPr lang="en-AU" sz="3200" dirty="0" err="1">
                <a:latin typeface="Courier New" pitchFamily="49" charset="0"/>
              </a:rPr>
              <a:t>C</a:t>
            </a:r>
            <a:r>
              <a:rPr lang="en-AU" sz="3200" baseline="-25000" dirty="0" err="1">
                <a:latin typeface="Courier New" pitchFamily="49" charset="0"/>
              </a:rPr>
              <a:t>i</a:t>
            </a:r>
            <a:r>
              <a:rPr lang="en-AU" sz="3200" dirty="0">
                <a:latin typeface="Courier New" pitchFamily="49" charset="0"/>
              </a:rPr>
              <a:t> = </a:t>
            </a:r>
            <a:r>
              <a:rPr lang="en-AU" sz="3200" baseline="-25000" dirty="0">
                <a:latin typeface="Courier New" pitchFamily="49" charset="0"/>
              </a:rPr>
              <a:t>K1</a:t>
            </a:r>
            <a:r>
              <a:rPr lang="en-AU" sz="3200" dirty="0">
                <a:latin typeface="Courier New" pitchFamily="49" charset="0"/>
              </a:rPr>
              <a:t>(P</a:t>
            </a:r>
            <a:r>
              <a:rPr lang="en-AU" sz="3200" baseline="-25000" dirty="0">
                <a:latin typeface="Courier New" pitchFamily="49" charset="0"/>
              </a:rPr>
              <a:t>i</a:t>
            </a:r>
            <a:r>
              <a:rPr lang="en-AU" sz="3200" dirty="0">
                <a:latin typeface="Courier New" pitchFamily="49" charset="0"/>
              </a:rPr>
              <a:t> XOR IV</a:t>
            </a:r>
            <a:r>
              <a:rPr lang="en-AU" sz="3200" dirty="0"/>
              <a:t> </a:t>
            </a:r>
            <a:r>
              <a:rPr lang="en-AU" sz="3200" dirty="0">
                <a:latin typeface="Courier New" pitchFamily="49" charset="0"/>
              </a:rPr>
              <a:t>)</a:t>
            </a:r>
            <a:endParaRPr lang="en-AU" sz="3200" dirty="0"/>
          </a:p>
          <a:p>
            <a:pPr marL="274320" lvl="1" indent="-274320">
              <a:lnSpc>
                <a:spcPct val="90000"/>
              </a:lnSpc>
              <a:buClr>
                <a:schemeClr val="accent3"/>
              </a:buClr>
              <a:buSzPct val="95000"/>
            </a:pPr>
            <a:r>
              <a:rPr lang="en-AU" sz="2800" dirty="0"/>
              <a:t>From block 2</a:t>
            </a:r>
          </a:p>
          <a:p>
            <a:pPr lvl="1">
              <a:lnSpc>
                <a:spcPct val="90000"/>
              </a:lnSpc>
              <a:buFontTx/>
              <a:buNone/>
            </a:pPr>
            <a:r>
              <a:rPr lang="en-AU" sz="3200" dirty="0" err="1">
                <a:latin typeface="Courier New" pitchFamily="49" charset="0"/>
              </a:rPr>
              <a:t>C</a:t>
            </a:r>
            <a:r>
              <a:rPr lang="en-AU" sz="3200" baseline="-25000" dirty="0" err="1">
                <a:latin typeface="Courier New" pitchFamily="49" charset="0"/>
              </a:rPr>
              <a:t>i</a:t>
            </a:r>
            <a:r>
              <a:rPr lang="en-AU" sz="3200" dirty="0">
                <a:latin typeface="Courier New" pitchFamily="49" charset="0"/>
              </a:rPr>
              <a:t> = </a:t>
            </a:r>
            <a:r>
              <a:rPr lang="en-AU" sz="3200" baseline="-25000" dirty="0">
                <a:latin typeface="Courier New" pitchFamily="49" charset="0"/>
              </a:rPr>
              <a:t>K1</a:t>
            </a:r>
            <a:r>
              <a:rPr lang="en-AU" sz="3200" dirty="0">
                <a:latin typeface="Courier New" pitchFamily="49" charset="0"/>
              </a:rPr>
              <a:t>(P</a:t>
            </a:r>
            <a:r>
              <a:rPr lang="en-AU" sz="3200" baseline="-25000" dirty="0">
                <a:latin typeface="Courier New" pitchFamily="49" charset="0"/>
              </a:rPr>
              <a:t>i</a:t>
            </a:r>
            <a:r>
              <a:rPr lang="en-AU" sz="3200" dirty="0">
                <a:latin typeface="Courier New" pitchFamily="49" charset="0"/>
              </a:rPr>
              <a:t> XOR C</a:t>
            </a:r>
            <a:r>
              <a:rPr lang="en-AU" sz="3200" baseline="-25000" dirty="0">
                <a:latin typeface="Courier New" pitchFamily="49" charset="0"/>
              </a:rPr>
              <a:t>i-1</a:t>
            </a:r>
            <a:r>
              <a:rPr lang="en-AU" sz="3200" dirty="0">
                <a:latin typeface="Courier New" pitchFamily="49" charset="0"/>
              </a:rPr>
              <a:t>)</a:t>
            </a:r>
          </a:p>
          <a:p>
            <a:pPr lvl="1">
              <a:lnSpc>
                <a:spcPct val="90000"/>
              </a:lnSpc>
              <a:buFontTx/>
              <a:buNone/>
            </a:pPr>
            <a:endParaRPr lang="en-AU" sz="1100" dirty="0">
              <a:latin typeface="Courier New" pitchFamily="49" charset="0"/>
            </a:endParaRPr>
          </a:p>
          <a:p>
            <a:pPr>
              <a:lnSpc>
                <a:spcPct val="90000"/>
              </a:lnSpc>
            </a:pPr>
            <a:r>
              <a:rPr lang="en-US" sz="2800" u="sng" dirty="0">
                <a:solidFill>
                  <a:srgbClr val="7030A0"/>
                </a:solidFill>
              </a:rPr>
              <a:t>Uses: </a:t>
            </a:r>
            <a:r>
              <a:rPr lang="en-US" sz="2800" dirty="0"/>
              <a:t>bulk data encryption, authentication</a:t>
            </a:r>
            <a:endParaRPr lang="en-AU" sz="2800" dirty="0"/>
          </a:p>
        </p:txBody>
      </p:sp>
    </p:spTree>
  </p:cSld>
  <p:clrMapOvr>
    <a:masterClrMapping/>
  </p:clrMapOvr>
</p:sld>
</file>

<file path=docProps/app.xml><?xml version="1.0" encoding="utf-8"?>
<Properties xmlns="http://schemas.openxmlformats.org/officeDocument/2006/extended-properties" xmlns:vt="http://schemas.openxmlformats.org/officeDocument/2006/docPropsVTypes">
  <Template>Urban</Template>
  <TotalTime>9847</TotalTime>
  <Words>2054</Words>
  <Application>Microsoft Office PowerPoint</Application>
  <PresentationFormat>On-screen Show (4:3)</PresentationFormat>
  <Paragraphs>148</Paragraphs>
  <Slides>32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Ebrima</vt:lpstr>
      <vt:lpstr>Georgia</vt:lpstr>
      <vt:lpstr>Trebuchet MS</vt:lpstr>
      <vt:lpstr>Wingdings 2</vt:lpstr>
      <vt:lpstr>Urban</vt:lpstr>
      <vt:lpstr>                          UNIT-3  Public-Key Cryptosystems  Applications for Public-Key Cryptosystems Requirements for Public-Key Cryptography</vt:lpstr>
      <vt:lpstr>PowerPoint Presentation</vt:lpstr>
      <vt:lpstr>Public-Key Cryptosystems:</vt:lpstr>
      <vt:lpstr>A public-key encryption scheme has six ingredient</vt:lpstr>
      <vt:lpstr>PowerPoint Presentation</vt:lpstr>
      <vt:lpstr>PowerPoint Presentation</vt:lpstr>
      <vt:lpstr>PowerPoint Presentation</vt:lpstr>
      <vt:lpstr>PowerPoint Presentation</vt:lpstr>
      <vt:lpstr>Applications for Public-Key Cryptosystems</vt:lpstr>
      <vt:lpstr>Requirements for Public-Key Cryptography</vt:lpstr>
      <vt:lpstr>RSA</vt:lpstr>
      <vt:lpstr>RSA</vt:lpstr>
      <vt:lpstr>Algorithm</vt:lpstr>
      <vt:lpstr>Example</vt:lpstr>
      <vt:lpstr>RSA Security</vt:lpstr>
      <vt:lpstr>HASH FUNCTION:</vt:lpstr>
      <vt:lpstr>The kind of hash function needed for security applications is referred to as a cryptographic hash function.</vt:lpstr>
      <vt:lpstr>PowerPoint Presentation</vt:lpstr>
      <vt:lpstr>PowerPoint Presentation</vt:lpstr>
      <vt:lpstr>PowerPoint Presentation</vt:lpstr>
      <vt:lpstr>PowerPoint Presentation</vt:lpstr>
      <vt:lpstr>Simple Hash Functions:</vt:lpstr>
      <vt:lpstr>Requirements and security:</vt:lpstr>
      <vt:lpstr>Security Requirements for Cryptographic Hash Functions:</vt:lpstr>
      <vt:lpstr>PowerPoint Presentation</vt:lpstr>
      <vt:lpstr>Secure Hash Algorithem(SHA):</vt:lpstr>
      <vt:lpstr>SHA-512 Logic:</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RSA</dc:title>
  <dc:creator>Administrator</dc:creator>
  <lastModifiedBy>User</lastModifiedBy>
  <revision>53</revision>
  <dcterms:created xsi:type="dcterms:W3CDTF">2015-01-20T06:59:24.0000000Z</dcterms:created>
  <dcterms:modified xsi:type="dcterms:W3CDTF">2025-11-25T15:27:49.9820000Z</dcterms:modified>
</coreProperties>
</file>